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</p:sldIdLst>
  <p:sldSz cy="5143500" cx="9144000"/>
  <p:notesSz cx="6858000" cy="9144000"/>
  <p:embeddedFontLst>
    <p:embeddedFont>
      <p:font typeface="Palatino Linotype"/>
      <p:regular r:id="rId99"/>
      <p:bold r:id="rId100"/>
      <p:italic r:id="rId101"/>
      <p:boldItalic r:id="rId102"/>
    </p:embeddedFont>
    <p:embeddedFont>
      <p:font typeface="Tahoma"/>
      <p:regular r:id="rId103"/>
      <p:bold r:id="rId104"/>
    </p:embeddedFont>
    <p:embeddedFont>
      <p:font typeface="Helvetica Neue"/>
      <p:regular r:id="rId105"/>
      <p:bold r:id="rId106"/>
      <p:italic r:id="rId107"/>
      <p:boldItalic r:id="rId10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font" Target="fonts/HelveticaNeue-italic.fntdata"/><Relationship Id="rId106" Type="http://schemas.openxmlformats.org/officeDocument/2006/relationships/font" Target="fonts/HelveticaNeue-bold.fntdata"/><Relationship Id="rId105" Type="http://schemas.openxmlformats.org/officeDocument/2006/relationships/font" Target="fonts/HelveticaNeue-regular.fntdata"/><Relationship Id="rId104" Type="http://schemas.openxmlformats.org/officeDocument/2006/relationships/font" Target="fonts/Tahoma-bold.fntdata"/><Relationship Id="rId108" Type="http://schemas.openxmlformats.org/officeDocument/2006/relationships/font" Target="fonts/HelveticaNeue-boldItalic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Tahoma-regular.fntdata"/><Relationship Id="rId102" Type="http://schemas.openxmlformats.org/officeDocument/2006/relationships/font" Target="fonts/PalatinoLinotype-boldItalic.fntdata"/><Relationship Id="rId101" Type="http://schemas.openxmlformats.org/officeDocument/2006/relationships/font" Target="fonts/PalatinoLinotype-italic.fntdata"/><Relationship Id="rId100" Type="http://schemas.openxmlformats.org/officeDocument/2006/relationships/font" Target="fonts/PalatinoLinotype-bold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font" Target="fonts/PalatinoLinotype-regular.fntdata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0584bcf196_6_35:notes"/>
          <p:cNvSpPr txBox="1"/>
          <p:nvPr>
            <p:ph idx="1" type="body"/>
          </p:nvPr>
        </p:nvSpPr>
        <p:spPr>
          <a:xfrm>
            <a:off x="685785" y="4343383"/>
            <a:ext cx="5486400" cy="4114800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30584bcf196_6_35:notes"/>
          <p:cNvSpPr/>
          <p:nvPr>
            <p:ph idx="2" type="sldImg"/>
          </p:nvPr>
        </p:nvSpPr>
        <p:spPr>
          <a:xfrm>
            <a:off x="378387" y="685783"/>
            <a:ext cx="610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0584bcf196_6_150:notes"/>
          <p:cNvSpPr txBox="1"/>
          <p:nvPr>
            <p:ph idx="1" type="body"/>
          </p:nvPr>
        </p:nvSpPr>
        <p:spPr>
          <a:xfrm>
            <a:off x="685785" y="4343383"/>
            <a:ext cx="5486393" cy="4114767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30584bcf196_6_150:notes"/>
          <p:cNvSpPr/>
          <p:nvPr>
            <p:ph idx="2" type="sldImg"/>
          </p:nvPr>
        </p:nvSpPr>
        <p:spPr>
          <a:xfrm>
            <a:off x="378387" y="685783"/>
            <a:ext cx="6101896" cy="342898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0584bcf196_6_192:notes"/>
          <p:cNvSpPr txBox="1"/>
          <p:nvPr>
            <p:ph idx="1" type="body"/>
          </p:nvPr>
        </p:nvSpPr>
        <p:spPr>
          <a:xfrm>
            <a:off x="685785" y="4343383"/>
            <a:ext cx="5486393" cy="4114767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30584bcf196_6_192:notes"/>
          <p:cNvSpPr/>
          <p:nvPr>
            <p:ph idx="2" type="sldImg"/>
          </p:nvPr>
        </p:nvSpPr>
        <p:spPr>
          <a:xfrm>
            <a:off x="378387" y="685783"/>
            <a:ext cx="6101896" cy="342898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0584bcf196_6_445:notes"/>
          <p:cNvSpPr txBox="1"/>
          <p:nvPr>
            <p:ph idx="1" type="body"/>
          </p:nvPr>
        </p:nvSpPr>
        <p:spPr>
          <a:xfrm>
            <a:off x="685785" y="4343383"/>
            <a:ext cx="5486393" cy="4114767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30584bcf196_6_445:notes"/>
          <p:cNvSpPr/>
          <p:nvPr>
            <p:ph idx="2" type="sldImg"/>
          </p:nvPr>
        </p:nvSpPr>
        <p:spPr>
          <a:xfrm>
            <a:off x="378387" y="685783"/>
            <a:ext cx="6101896" cy="342898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0584bcf196_6_204:notes"/>
          <p:cNvSpPr txBox="1"/>
          <p:nvPr>
            <p:ph idx="1" type="body"/>
          </p:nvPr>
        </p:nvSpPr>
        <p:spPr>
          <a:xfrm>
            <a:off x="685785" y="4343383"/>
            <a:ext cx="5486393" cy="4114767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30584bcf196_6_204:notes"/>
          <p:cNvSpPr/>
          <p:nvPr>
            <p:ph idx="2" type="sldImg"/>
          </p:nvPr>
        </p:nvSpPr>
        <p:spPr>
          <a:xfrm>
            <a:off x="378387" y="685783"/>
            <a:ext cx="6101896" cy="342898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0584bcf196_6_246:notes"/>
          <p:cNvSpPr txBox="1"/>
          <p:nvPr>
            <p:ph idx="1" type="body"/>
          </p:nvPr>
        </p:nvSpPr>
        <p:spPr>
          <a:xfrm>
            <a:off x="685785" y="4343383"/>
            <a:ext cx="5486393" cy="4114767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30584bcf196_6_246:notes"/>
          <p:cNvSpPr/>
          <p:nvPr>
            <p:ph idx="2" type="sldImg"/>
          </p:nvPr>
        </p:nvSpPr>
        <p:spPr>
          <a:xfrm>
            <a:off x="378387" y="685783"/>
            <a:ext cx="6101896" cy="342898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0584bcf196_6_258:notes"/>
          <p:cNvSpPr txBox="1"/>
          <p:nvPr>
            <p:ph idx="1" type="body"/>
          </p:nvPr>
        </p:nvSpPr>
        <p:spPr>
          <a:xfrm>
            <a:off x="685785" y="4343383"/>
            <a:ext cx="5486393" cy="4114767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30584bcf196_6_258:notes"/>
          <p:cNvSpPr/>
          <p:nvPr>
            <p:ph idx="2" type="sldImg"/>
          </p:nvPr>
        </p:nvSpPr>
        <p:spPr>
          <a:xfrm>
            <a:off x="378387" y="685783"/>
            <a:ext cx="6101896" cy="342898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0584bcf196_6_276:notes"/>
          <p:cNvSpPr txBox="1"/>
          <p:nvPr>
            <p:ph idx="1" type="body"/>
          </p:nvPr>
        </p:nvSpPr>
        <p:spPr>
          <a:xfrm>
            <a:off x="685785" y="4343383"/>
            <a:ext cx="5486393" cy="4114767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30584bcf196_6_276:notes"/>
          <p:cNvSpPr/>
          <p:nvPr>
            <p:ph idx="2" type="sldImg"/>
          </p:nvPr>
        </p:nvSpPr>
        <p:spPr>
          <a:xfrm>
            <a:off x="378387" y="685783"/>
            <a:ext cx="6101896" cy="342898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0584bcf196_6_289:notes"/>
          <p:cNvSpPr txBox="1"/>
          <p:nvPr>
            <p:ph idx="1" type="body"/>
          </p:nvPr>
        </p:nvSpPr>
        <p:spPr>
          <a:xfrm>
            <a:off x="685785" y="4343383"/>
            <a:ext cx="5486393" cy="4114767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30584bcf196_6_289:notes"/>
          <p:cNvSpPr/>
          <p:nvPr>
            <p:ph idx="2" type="sldImg"/>
          </p:nvPr>
        </p:nvSpPr>
        <p:spPr>
          <a:xfrm>
            <a:off x="378387" y="685783"/>
            <a:ext cx="6101896" cy="342898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0584bcf196_6_301:notes"/>
          <p:cNvSpPr txBox="1"/>
          <p:nvPr>
            <p:ph idx="1" type="body"/>
          </p:nvPr>
        </p:nvSpPr>
        <p:spPr>
          <a:xfrm>
            <a:off x="685785" y="4343383"/>
            <a:ext cx="5486393" cy="4114767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30584bcf196_6_301:notes"/>
          <p:cNvSpPr/>
          <p:nvPr>
            <p:ph idx="2" type="sldImg"/>
          </p:nvPr>
        </p:nvSpPr>
        <p:spPr>
          <a:xfrm>
            <a:off x="378387" y="685783"/>
            <a:ext cx="6101896" cy="342898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0584bcf196_6_318:notes"/>
          <p:cNvSpPr txBox="1"/>
          <p:nvPr>
            <p:ph idx="1" type="body"/>
          </p:nvPr>
        </p:nvSpPr>
        <p:spPr>
          <a:xfrm>
            <a:off x="685785" y="4343383"/>
            <a:ext cx="5486393" cy="4114767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30584bcf196_6_318:notes"/>
          <p:cNvSpPr/>
          <p:nvPr>
            <p:ph idx="2" type="sldImg"/>
          </p:nvPr>
        </p:nvSpPr>
        <p:spPr>
          <a:xfrm>
            <a:off x="378387" y="685783"/>
            <a:ext cx="6101896" cy="342898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0584bcf196_0_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0584bcf196_0_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0584bcf196_6_330:notes"/>
          <p:cNvSpPr txBox="1"/>
          <p:nvPr>
            <p:ph idx="1" type="body"/>
          </p:nvPr>
        </p:nvSpPr>
        <p:spPr>
          <a:xfrm>
            <a:off x="685785" y="4343383"/>
            <a:ext cx="5486393" cy="4114767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30584bcf196_6_330:notes"/>
          <p:cNvSpPr/>
          <p:nvPr>
            <p:ph idx="2" type="sldImg"/>
          </p:nvPr>
        </p:nvSpPr>
        <p:spPr>
          <a:xfrm>
            <a:off x="378387" y="685783"/>
            <a:ext cx="6101896" cy="342898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0584bcf196_6_468:notes"/>
          <p:cNvSpPr txBox="1"/>
          <p:nvPr>
            <p:ph idx="1" type="body"/>
          </p:nvPr>
        </p:nvSpPr>
        <p:spPr>
          <a:xfrm>
            <a:off x="685785" y="4343383"/>
            <a:ext cx="5486393" cy="4114767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30584bcf196_6_468:notes"/>
          <p:cNvSpPr/>
          <p:nvPr>
            <p:ph idx="2" type="sldImg"/>
          </p:nvPr>
        </p:nvSpPr>
        <p:spPr>
          <a:xfrm>
            <a:off x="378387" y="685783"/>
            <a:ext cx="6101896" cy="342898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0584bcf196_6_480:notes"/>
          <p:cNvSpPr txBox="1"/>
          <p:nvPr>
            <p:ph idx="1" type="body"/>
          </p:nvPr>
        </p:nvSpPr>
        <p:spPr>
          <a:xfrm>
            <a:off x="685785" y="4343383"/>
            <a:ext cx="5486393" cy="4114767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30584bcf196_6_480:notes"/>
          <p:cNvSpPr/>
          <p:nvPr>
            <p:ph idx="2" type="sldImg"/>
          </p:nvPr>
        </p:nvSpPr>
        <p:spPr>
          <a:xfrm>
            <a:off x="378387" y="685783"/>
            <a:ext cx="6101896" cy="342898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0584bcf196_6_493:notes"/>
          <p:cNvSpPr txBox="1"/>
          <p:nvPr>
            <p:ph idx="1" type="body"/>
          </p:nvPr>
        </p:nvSpPr>
        <p:spPr>
          <a:xfrm>
            <a:off x="685785" y="4343383"/>
            <a:ext cx="5486393" cy="4114767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30584bcf196_6_493:notes"/>
          <p:cNvSpPr/>
          <p:nvPr>
            <p:ph idx="2" type="sldImg"/>
          </p:nvPr>
        </p:nvSpPr>
        <p:spPr>
          <a:xfrm>
            <a:off x="378387" y="685783"/>
            <a:ext cx="6101896" cy="342898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0584bcf196_6_507:notes"/>
          <p:cNvSpPr txBox="1"/>
          <p:nvPr>
            <p:ph idx="1" type="body"/>
          </p:nvPr>
        </p:nvSpPr>
        <p:spPr>
          <a:xfrm>
            <a:off x="685785" y="4343383"/>
            <a:ext cx="5486393" cy="4114767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30584bcf196_6_507:notes"/>
          <p:cNvSpPr/>
          <p:nvPr>
            <p:ph idx="2" type="sldImg"/>
          </p:nvPr>
        </p:nvSpPr>
        <p:spPr>
          <a:xfrm>
            <a:off x="378387" y="685783"/>
            <a:ext cx="6101896" cy="342898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0584bcf196_6_519:notes"/>
          <p:cNvSpPr txBox="1"/>
          <p:nvPr>
            <p:ph idx="1" type="body"/>
          </p:nvPr>
        </p:nvSpPr>
        <p:spPr>
          <a:xfrm>
            <a:off x="685785" y="4343383"/>
            <a:ext cx="5486393" cy="4114767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30584bcf196_6_519:notes"/>
          <p:cNvSpPr/>
          <p:nvPr>
            <p:ph idx="2" type="sldImg"/>
          </p:nvPr>
        </p:nvSpPr>
        <p:spPr>
          <a:xfrm>
            <a:off x="378387" y="685783"/>
            <a:ext cx="6101896" cy="342898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0584bcf196_6_531:notes"/>
          <p:cNvSpPr txBox="1"/>
          <p:nvPr>
            <p:ph idx="1" type="body"/>
          </p:nvPr>
        </p:nvSpPr>
        <p:spPr>
          <a:xfrm>
            <a:off x="685785" y="4343383"/>
            <a:ext cx="5486393" cy="4114767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30584bcf196_6_531:notes"/>
          <p:cNvSpPr/>
          <p:nvPr>
            <p:ph idx="2" type="sldImg"/>
          </p:nvPr>
        </p:nvSpPr>
        <p:spPr>
          <a:xfrm>
            <a:off x="378387" y="685783"/>
            <a:ext cx="6101896" cy="342898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0584bcf196_6_543:notes"/>
          <p:cNvSpPr txBox="1"/>
          <p:nvPr>
            <p:ph idx="1" type="body"/>
          </p:nvPr>
        </p:nvSpPr>
        <p:spPr>
          <a:xfrm>
            <a:off x="685785" y="4343383"/>
            <a:ext cx="5486393" cy="4114767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g30584bcf196_6_543:notes"/>
          <p:cNvSpPr/>
          <p:nvPr>
            <p:ph idx="2" type="sldImg"/>
          </p:nvPr>
        </p:nvSpPr>
        <p:spPr>
          <a:xfrm>
            <a:off x="378387" y="685783"/>
            <a:ext cx="6101896" cy="342898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0584bcf196_6_555:notes"/>
          <p:cNvSpPr txBox="1"/>
          <p:nvPr>
            <p:ph idx="1" type="body"/>
          </p:nvPr>
        </p:nvSpPr>
        <p:spPr>
          <a:xfrm>
            <a:off x="685785" y="4343383"/>
            <a:ext cx="5486393" cy="4114767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g30584bcf196_6_555:notes"/>
          <p:cNvSpPr/>
          <p:nvPr>
            <p:ph idx="2" type="sldImg"/>
          </p:nvPr>
        </p:nvSpPr>
        <p:spPr>
          <a:xfrm>
            <a:off x="378387" y="685783"/>
            <a:ext cx="6101896" cy="342898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0584bcf196_6_567:notes"/>
          <p:cNvSpPr txBox="1"/>
          <p:nvPr>
            <p:ph idx="1" type="body"/>
          </p:nvPr>
        </p:nvSpPr>
        <p:spPr>
          <a:xfrm>
            <a:off x="685785" y="4343383"/>
            <a:ext cx="5486393" cy="4114767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30584bcf196_6_567:notes"/>
          <p:cNvSpPr/>
          <p:nvPr>
            <p:ph idx="2" type="sldImg"/>
          </p:nvPr>
        </p:nvSpPr>
        <p:spPr>
          <a:xfrm>
            <a:off x="378387" y="685783"/>
            <a:ext cx="6101896" cy="342898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0584bcf196_0_754:notes"/>
          <p:cNvSpPr txBox="1"/>
          <p:nvPr>
            <p:ph idx="1" type="body"/>
          </p:nvPr>
        </p:nvSpPr>
        <p:spPr>
          <a:xfrm>
            <a:off x="685785" y="4343383"/>
            <a:ext cx="5486400" cy="4114800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30584bcf196_0_754:notes"/>
          <p:cNvSpPr/>
          <p:nvPr>
            <p:ph idx="2" type="sldImg"/>
          </p:nvPr>
        </p:nvSpPr>
        <p:spPr>
          <a:xfrm>
            <a:off x="378387" y="685783"/>
            <a:ext cx="610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0584bcf196_6_586:notes"/>
          <p:cNvSpPr txBox="1"/>
          <p:nvPr>
            <p:ph idx="1" type="body"/>
          </p:nvPr>
        </p:nvSpPr>
        <p:spPr>
          <a:xfrm>
            <a:off x="685785" y="4343383"/>
            <a:ext cx="5486393" cy="4114767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g30584bcf196_6_586:notes"/>
          <p:cNvSpPr/>
          <p:nvPr>
            <p:ph idx="2" type="sldImg"/>
          </p:nvPr>
        </p:nvSpPr>
        <p:spPr>
          <a:xfrm>
            <a:off x="378387" y="685783"/>
            <a:ext cx="6101896" cy="342898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0584bcf196_6_621:notes"/>
          <p:cNvSpPr txBox="1"/>
          <p:nvPr>
            <p:ph idx="1" type="body"/>
          </p:nvPr>
        </p:nvSpPr>
        <p:spPr>
          <a:xfrm>
            <a:off x="685785" y="4343383"/>
            <a:ext cx="5486393" cy="4114767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30584bcf196_6_621:notes"/>
          <p:cNvSpPr/>
          <p:nvPr>
            <p:ph idx="2" type="sldImg"/>
          </p:nvPr>
        </p:nvSpPr>
        <p:spPr>
          <a:xfrm>
            <a:off x="378387" y="685783"/>
            <a:ext cx="6101896" cy="342898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0584bcf196_6_625:notes"/>
          <p:cNvSpPr txBox="1"/>
          <p:nvPr>
            <p:ph idx="1" type="body"/>
          </p:nvPr>
        </p:nvSpPr>
        <p:spPr>
          <a:xfrm>
            <a:off x="685785" y="4343383"/>
            <a:ext cx="5486393" cy="4114767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30584bcf196_6_625:notes"/>
          <p:cNvSpPr/>
          <p:nvPr>
            <p:ph idx="2" type="sldImg"/>
          </p:nvPr>
        </p:nvSpPr>
        <p:spPr>
          <a:xfrm>
            <a:off x="378387" y="685783"/>
            <a:ext cx="6101896" cy="342898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0584bcf196_6_638:notes"/>
          <p:cNvSpPr txBox="1"/>
          <p:nvPr>
            <p:ph idx="1" type="body"/>
          </p:nvPr>
        </p:nvSpPr>
        <p:spPr>
          <a:xfrm>
            <a:off x="685785" y="4343383"/>
            <a:ext cx="5486393" cy="4114767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g30584bcf196_6_638:notes"/>
          <p:cNvSpPr/>
          <p:nvPr>
            <p:ph idx="2" type="sldImg"/>
          </p:nvPr>
        </p:nvSpPr>
        <p:spPr>
          <a:xfrm>
            <a:off x="378387" y="685783"/>
            <a:ext cx="6101896" cy="342898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0584bcf196_0_193:notes"/>
          <p:cNvSpPr txBox="1"/>
          <p:nvPr>
            <p:ph idx="1" type="body"/>
          </p:nvPr>
        </p:nvSpPr>
        <p:spPr>
          <a:xfrm>
            <a:off x="685785" y="4343383"/>
            <a:ext cx="5486400" cy="4114800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g30584bcf196_0_193:notes"/>
          <p:cNvSpPr/>
          <p:nvPr>
            <p:ph idx="2" type="sldImg"/>
          </p:nvPr>
        </p:nvSpPr>
        <p:spPr>
          <a:xfrm>
            <a:off x="378387" y="685783"/>
            <a:ext cx="610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0584bcf196_6_681:notes"/>
          <p:cNvSpPr txBox="1"/>
          <p:nvPr>
            <p:ph idx="1" type="body"/>
          </p:nvPr>
        </p:nvSpPr>
        <p:spPr>
          <a:xfrm>
            <a:off x="685785" y="4343383"/>
            <a:ext cx="5486393" cy="4114767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g30584bcf196_6_681:notes"/>
          <p:cNvSpPr/>
          <p:nvPr>
            <p:ph idx="2" type="sldImg"/>
          </p:nvPr>
        </p:nvSpPr>
        <p:spPr>
          <a:xfrm>
            <a:off x="378387" y="685783"/>
            <a:ext cx="6101896" cy="342898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0584bcf196_6_724:notes"/>
          <p:cNvSpPr txBox="1"/>
          <p:nvPr>
            <p:ph idx="1" type="body"/>
          </p:nvPr>
        </p:nvSpPr>
        <p:spPr>
          <a:xfrm>
            <a:off x="685785" y="4343383"/>
            <a:ext cx="5486393" cy="4114767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g30584bcf196_6_724:notes"/>
          <p:cNvSpPr/>
          <p:nvPr>
            <p:ph idx="2" type="sldImg"/>
          </p:nvPr>
        </p:nvSpPr>
        <p:spPr>
          <a:xfrm>
            <a:off x="378387" y="685783"/>
            <a:ext cx="6101896" cy="342898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0584bcf196_6_738:notes"/>
          <p:cNvSpPr txBox="1"/>
          <p:nvPr>
            <p:ph idx="1" type="body"/>
          </p:nvPr>
        </p:nvSpPr>
        <p:spPr>
          <a:xfrm>
            <a:off x="685785" y="4343383"/>
            <a:ext cx="5486393" cy="4114767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g30584bcf196_6_738:notes"/>
          <p:cNvSpPr/>
          <p:nvPr>
            <p:ph idx="2" type="sldImg"/>
          </p:nvPr>
        </p:nvSpPr>
        <p:spPr>
          <a:xfrm>
            <a:off x="378387" y="685783"/>
            <a:ext cx="6101896" cy="342898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0584bcf196_6_1001:notes"/>
          <p:cNvSpPr txBox="1"/>
          <p:nvPr>
            <p:ph idx="1" type="body"/>
          </p:nvPr>
        </p:nvSpPr>
        <p:spPr>
          <a:xfrm>
            <a:off x="685785" y="4343383"/>
            <a:ext cx="5486393" cy="4114767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g30584bcf196_6_1001:notes"/>
          <p:cNvSpPr/>
          <p:nvPr>
            <p:ph idx="2" type="sldImg"/>
          </p:nvPr>
        </p:nvSpPr>
        <p:spPr>
          <a:xfrm>
            <a:off x="378387" y="685783"/>
            <a:ext cx="6101896" cy="342898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30584bcf196_6_1058:notes"/>
          <p:cNvSpPr txBox="1"/>
          <p:nvPr>
            <p:ph idx="1" type="body"/>
          </p:nvPr>
        </p:nvSpPr>
        <p:spPr>
          <a:xfrm>
            <a:off x="685785" y="4343383"/>
            <a:ext cx="5486393" cy="4114767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g30584bcf196_6_1058:notes"/>
          <p:cNvSpPr/>
          <p:nvPr>
            <p:ph idx="2" type="sldImg"/>
          </p:nvPr>
        </p:nvSpPr>
        <p:spPr>
          <a:xfrm>
            <a:off x="378387" y="685783"/>
            <a:ext cx="6101896" cy="342898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0584bcf196_0_832:notes"/>
          <p:cNvSpPr txBox="1"/>
          <p:nvPr>
            <p:ph idx="1" type="body"/>
          </p:nvPr>
        </p:nvSpPr>
        <p:spPr>
          <a:xfrm>
            <a:off x="685785" y="4343383"/>
            <a:ext cx="5486400" cy="4114800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30584bcf196_0_832:notes"/>
          <p:cNvSpPr/>
          <p:nvPr>
            <p:ph idx="2" type="sldImg"/>
          </p:nvPr>
        </p:nvSpPr>
        <p:spPr>
          <a:xfrm>
            <a:off x="378387" y="685783"/>
            <a:ext cx="610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30584bcf196_6_1073:notes"/>
          <p:cNvSpPr txBox="1"/>
          <p:nvPr>
            <p:ph idx="1" type="body"/>
          </p:nvPr>
        </p:nvSpPr>
        <p:spPr>
          <a:xfrm>
            <a:off x="685785" y="4343383"/>
            <a:ext cx="5486393" cy="4114767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g30584bcf196_6_1073:notes"/>
          <p:cNvSpPr/>
          <p:nvPr>
            <p:ph idx="2" type="sldImg"/>
          </p:nvPr>
        </p:nvSpPr>
        <p:spPr>
          <a:xfrm>
            <a:off x="378387" y="685783"/>
            <a:ext cx="6101896" cy="342898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30584bcf196_6_1124:notes"/>
          <p:cNvSpPr txBox="1"/>
          <p:nvPr>
            <p:ph idx="1" type="body"/>
          </p:nvPr>
        </p:nvSpPr>
        <p:spPr>
          <a:xfrm>
            <a:off x="685785" y="4343383"/>
            <a:ext cx="5486393" cy="4114767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g30584bcf196_6_1124:notes"/>
          <p:cNvSpPr/>
          <p:nvPr>
            <p:ph idx="2" type="sldImg"/>
          </p:nvPr>
        </p:nvSpPr>
        <p:spPr>
          <a:xfrm>
            <a:off x="378387" y="685783"/>
            <a:ext cx="6101896" cy="342898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30584bcf196_6_1351:notes"/>
          <p:cNvSpPr txBox="1"/>
          <p:nvPr>
            <p:ph idx="1" type="body"/>
          </p:nvPr>
        </p:nvSpPr>
        <p:spPr>
          <a:xfrm>
            <a:off x="685785" y="4343383"/>
            <a:ext cx="5486393" cy="4114767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g30584bcf196_6_1351:notes"/>
          <p:cNvSpPr/>
          <p:nvPr>
            <p:ph idx="2" type="sldImg"/>
          </p:nvPr>
        </p:nvSpPr>
        <p:spPr>
          <a:xfrm>
            <a:off x="378387" y="685783"/>
            <a:ext cx="6101896" cy="342898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0584bcf196_6_1365:notes"/>
          <p:cNvSpPr txBox="1"/>
          <p:nvPr>
            <p:ph idx="1" type="body"/>
          </p:nvPr>
        </p:nvSpPr>
        <p:spPr>
          <a:xfrm>
            <a:off x="685785" y="4343383"/>
            <a:ext cx="5486393" cy="4114767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g30584bcf196_6_1365:notes"/>
          <p:cNvSpPr/>
          <p:nvPr>
            <p:ph idx="2" type="sldImg"/>
          </p:nvPr>
        </p:nvSpPr>
        <p:spPr>
          <a:xfrm>
            <a:off x="378387" y="685783"/>
            <a:ext cx="6101896" cy="342898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30584bcf196_6_1377:notes"/>
          <p:cNvSpPr txBox="1"/>
          <p:nvPr>
            <p:ph idx="1" type="body"/>
          </p:nvPr>
        </p:nvSpPr>
        <p:spPr>
          <a:xfrm>
            <a:off x="685785" y="4343383"/>
            <a:ext cx="5486393" cy="4114767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g30584bcf196_6_1377:notes"/>
          <p:cNvSpPr/>
          <p:nvPr>
            <p:ph idx="2" type="sldImg"/>
          </p:nvPr>
        </p:nvSpPr>
        <p:spPr>
          <a:xfrm>
            <a:off x="378387" y="685783"/>
            <a:ext cx="6101896" cy="342898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0584bcf196_6_1388:notes"/>
          <p:cNvSpPr txBox="1"/>
          <p:nvPr>
            <p:ph idx="1" type="body"/>
          </p:nvPr>
        </p:nvSpPr>
        <p:spPr>
          <a:xfrm>
            <a:off x="685785" y="4343383"/>
            <a:ext cx="5486393" cy="4114767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g30584bcf196_6_1388:notes"/>
          <p:cNvSpPr/>
          <p:nvPr>
            <p:ph idx="2" type="sldImg"/>
          </p:nvPr>
        </p:nvSpPr>
        <p:spPr>
          <a:xfrm>
            <a:off x="378387" y="685783"/>
            <a:ext cx="6101896" cy="342898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30584bcf196_6_1438:notes"/>
          <p:cNvSpPr txBox="1"/>
          <p:nvPr>
            <p:ph idx="1" type="body"/>
          </p:nvPr>
        </p:nvSpPr>
        <p:spPr>
          <a:xfrm>
            <a:off x="685785" y="4343383"/>
            <a:ext cx="5486393" cy="4114767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g30584bcf196_6_1438:notes"/>
          <p:cNvSpPr/>
          <p:nvPr>
            <p:ph idx="2" type="sldImg"/>
          </p:nvPr>
        </p:nvSpPr>
        <p:spPr>
          <a:xfrm>
            <a:off x="378387" y="685783"/>
            <a:ext cx="6101896" cy="342898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30584bcf196_6_1472:notes"/>
          <p:cNvSpPr txBox="1"/>
          <p:nvPr>
            <p:ph idx="1" type="body"/>
          </p:nvPr>
        </p:nvSpPr>
        <p:spPr>
          <a:xfrm>
            <a:off x="685785" y="4343383"/>
            <a:ext cx="5486393" cy="4114767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g30584bcf196_6_1472:notes"/>
          <p:cNvSpPr/>
          <p:nvPr>
            <p:ph idx="2" type="sldImg"/>
          </p:nvPr>
        </p:nvSpPr>
        <p:spPr>
          <a:xfrm>
            <a:off x="378387" y="685783"/>
            <a:ext cx="6101896" cy="342898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30584bcf196_6_1503:notes"/>
          <p:cNvSpPr txBox="1"/>
          <p:nvPr>
            <p:ph idx="1" type="body"/>
          </p:nvPr>
        </p:nvSpPr>
        <p:spPr>
          <a:xfrm>
            <a:off x="685785" y="4343383"/>
            <a:ext cx="5486393" cy="4114767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g30584bcf196_6_1503:notes"/>
          <p:cNvSpPr/>
          <p:nvPr>
            <p:ph idx="2" type="sldImg"/>
          </p:nvPr>
        </p:nvSpPr>
        <p:spPr>
          <a:xfrm>
            <a:off x="378387" y="685783"/>
            <a:ext cx="6101896" cy="342898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30584bcf196_6_1520:notes"/>
          <p:cNvSpPr txBox="1"/>
          <p:nvPr>
            <p:ph idx="1" type="body"/>
          </p:nvPr>
        </p:nvSpPr>
        <p:spPr>
          <a:xfrm>
            <a:off x="685785" y="4343383"/>
            <a:ext cx="5486393" cy="4114767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g30584bcf196_6_1520:notes"/>
          <p:cNvSpPr/>
          <p:nvPr>
            <p:ph idx="2" type="sldImg"/>
          </p:nvPr>
        </p:nvSpPr>
        <p:spPr>
          <a:xfrm>
            <a:off x="378387" y="685783"/>
            <a:ext cx="6101896" cy="342898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0584bcf196_0_300:notes"/>
          <p:cNvSpPr txBox="1"/>
          <p:nvPr>
            <p:ph idx="1" type="body"/>
          </p:nvPr>
        </p:nvSpPr>
        <p:spPr>
          <a:xfrm>
            <a:off x="685785" y="4343383"/>
            <a:ext cx="5486400" cy="4114800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30584bcf196_0_300:notes"/>
          <p:cNvSpPr/>
          <p:nvPr>
            <p:ph idx="2" type="sldImg"/>
          </p:nvPr>
        </p:nvSpPr>
        <p:spPr>
          <a:xfrm>
            <a:off x="378387" y="685783"/>
            <a:ext cx="610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30584bcf196_6_1552:notes"/>
          <p:cNvSpPr txBox="1"/>
          <p:nvPr>
            <p:ph idx="1" type="body"/>
          </p:nvPr>
        </p:nvSpPr>
        <p:spPr>
          <a:xfrm>
            <a:off x="685785" y="4343383"/>
            <a:ext cx="5486393" cy="4114767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g30584bcf196_6_1552:notes"/>
          <p:cNvSpPr/>
          <p:nvPr>
            <p:ph idx="2" type="sldImg"/>
          </p:nvPr>
        </p:nvSpPr>
        <p:spPr>
          <a:xfrm>
            <a:off x="378387" y="685783"/>
            <a:ext cx="6101896" cy="342898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30584bcf196_6_1573:notes"/>
          <p:cNvSpPr txBox="1"/>
          <p:nvPr>
            <p:ph idx="1" type="body"/>
          </p:nvPr>
        </p:nvSpPr>
        <p:spPr>
          <a:xfrm>
            <a:off x="685785" y="4343383"/>
            <a:ext cx="5486393" cy="4114767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g30584bcf196_6_1573:notes"/>
          <p:cNvSpPr/>
          <p:nvPr>
            <p:ph idx="2" type="sldImg"/>
          </p:nvPr>
        </p:nvSpPr>
        <p:spPr>
          <a:xfrm>
            <a:off x="378387" y="685783"/>
            <a:ext cx="6101896" cy="342898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0584bcf196_6_1644:notes"/>
          <p:cNvSpPr txBox="1"/>
          <p:nvPr>
            <p:ph idx="1" type="body"/>
          </p:nvPr>
        </p:nvSpPr>
        <p:spPr>
          <a:xfrm>
            <a:off x="685785" y="4343383"/>
            <a:ext cx="5486393" cy="4114767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g30584bcf196_6_1644:notes"/>
          <p:cNvSpPr/>
          <p:nvPr>
            <p:ph idx="2" type="sldImg"/>
          </p:nvPr>
        </p:nvSpPr>
        <p:spPr>
          <a:xfrm>
            <a:off x="378387" y="685783"/>
            <a:ext cx="6101896" cy="342898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30584bcf196_6_1660:notes"/>
          <p:cNvSpPr txBox="1"/>
          <p:nvPr>
            <p:ph idx="1" type="body"/>
          </p:nvPr>
        </p:nvSpPr>
        <p:spPr>
          <a:xfrm>
            <a:off x="685785" y="4343383"/>
            <a:ext cx="5486393" cy="4114767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g30584bcf196_6_1660:notes"/>
          <p:cNvSpPr/>
          <p:nvPr>
            <p:ph idx="2" type="sldImg"/>
          </p:nvPr>
        </p:nvSpPr>
        <p:spPr>
          <a:xfrm>
            <a:off x="378387" y="685783"/>
            <a:ext cx="6101896" cy="342898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30584bcf196_0_253:notes"/>
          <p:cNvSpPr txBox="1"/>
          <p:nvPr>
            <p:ph idx="1" type="body"/>
          </p:nvPr>
        </p:nvSpPr>
        <p:spPr>
          <a:xfrm>
            <a:off x="685785" y="4343383"/>
            <a:ext cx="5486400" cy="4114800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g30584bcf196_0_253:notes"/>
          <p:cNvSpPr/>
          <p:nvPr>
            <p:ph idx="2" type="sldImg"/>
          </p:nvPr>
        </p:nvSpPr>
        <p:spPr>
          <a:xfrm>
            <a:off x="378387" y="685783"/>
            <a:ext cx="610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30584bcf196_0_264:notes"/>
          <p:cNvSpPr txBox="1"/>
          <p:nvPr>
            <p:ph idx="1" type="body"/>
          </p:nvPr>
        </p:nvSpPr>
        <p:spPr>
          <a:xfrm>
            <a:off x="685785" y="4343383"/>
            <a:ext cx="5486400" cy="4114800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g30584bcf196_0_264:notes"/>
          <p:cNvSpPr/>
          <p:nvPr>
            <p:ph idx="2" type="sldImg"/>
          </p:nvPr>
        </p:nvSpPr>
        <p:spPr>
          <a:xfrm>
            <a:off x="378387" y="685783"/>
            <a:ext cx="610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30584bcf196_6_2285:notes"/>
          <p:cNvSpPr txBox="1"/>
          <p:nvPr>
            <p:ph idx="1" type="body"/>
          </p:nvPr>
        </p:nvSpPr>
        <p:spPr>
          <a:xfrm>
            <a:off x="685785" y="4343383"/>
            <a:ext cx="5486393" cy="4114767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g30584bcf196_6_2285:notes"/>
          <p:cNvSpPr/>
          <p:nvPr>
            <p:ph idx="2" type="sldImg"/>
          </p:nvPr>
        </p:nvSpPr>
        <p:spPr>
          <a:xfrm>
            <a:off x="378387" y="685783"/>
            <a:ext cx="6101896" cy="342898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30584bcf196_6_2299:notes"/>
          <p:cNvSpPr txBox="1"/>
          <p:nvPr>
            <p:ph idx="1" type="body"/>
          </p:nvPr>
        </p:nvSpPr>
        <p:spPr>
          <a:xfrm>
            <a:off x="685785" y="4343383"/>
            <a:ext cx="5486393" cy="4114767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g30584bcf196_6_2299:notes"/>
          <p:cNvSpPr/>
          <p:nvPr>
            <p:ph idx="2" type="sldImg"/>
          </p:nvPr>
        </p:nvSpPr>
        <p:spPr>
          <a:xfrm>
            <a:off x="378387" y="685783"/>
            <a:ext cx="6101896" cy="342898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30584bcf196_6_2314:notes"/>
          <p:cNvSpPr txBox="1"/>
          <p:nvPr>
            <p:ph idx="1" type="body"/>
          </p:nvPr>
        </p:nvSpPr>
        <p:spPr>
          <a:xfrm>
            <a:off x="685785" y="4343383"/>
            <a:ext cx="5486393" cy="4114767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g30584bcf196_6_2314:notes"/>
          <p:cNvSpPr/>
          <p:nvPr>
            <p:ph idx="2" type="sldImg"/>
          </p:nvPr>
        </p:nvSpPr>
        <p:spPr>
          <a:xfrm>
            <a:off x="378387" y="685783"/>
            <a:ext cx="6101896" cy="342898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0584bcf196_6_3688:notes"/>
          <p:cNvSpPr txBox="1"/>
          <p:nvPr>
            <p:ph idx="1" type="body"/>
          </p:nvPr>
        </p:nvSpPr>
        <p:spPr>
          <a:xfrm>
            <a:off x="685785" y="4343383"/>
            <a:ext cx="5486393" cy="4114767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g30584bcf196_6_3688:notes"/>
          <p:cNvSpPr/>
          <p:nvPr>
            <p:ph idx="2" type="sldImg"/>
          </p:nvPr>
        </p:nvSpPr>
        <p:spPr>
          <a:xfrm>
            <a:off x="378387" y="685783"/>
            <a:ext cx="6101896" cy="342898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0584bcf196_6_102:notes"/>
          <p:cNvSpPr txBox="1"/>
          <p:nvPr>
            <p:ph idx="1" type="body"/>
          </p:nvPr>
        </p:nvSpPr>
        <p:spPr>
          <a:xfrm>
            <a:off x="685785" y="4343383"/>
            <a:ext cx="5486393" cy="4114767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30584bcf196_6_102:notes"/>
          <p:cNvSpPr/>
          <p:nvPr>
            <p:ph idx="2" type="sldImg"/>
          </p:nvPr>
        </p:nvSpPr>
        <p:spPr>
          <a:xfrm>
            <a:off x="378387" y="685783"/>
            <a:ext cx="6101896" cy="342898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30584bcf196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30584bcf196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30584bcf196_6_3692:notes"/>
          <p:cNvSpPr txBox="1"/>
          <p:nvPr>
            <p:ph idx="1" type="body"/>
          </p:nvPr>
        </p:nvSpPr>
        <p:spPr>
          <a:xfrm>
            <a:off x="685785" y="4343383"/>
            <a:ext cx="5486393" cy="4114767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g30584bcf196_6_3692:notes"/>
          <p:cNvSpPr/>
          <p:nvPr>
            <p:ph idx="2" type="sldImg"/>
          </p:nvPr>
        </p:nvSpPr>
        <p:spPr>
          <a:xfrm>
            <a:off x="378387" y="685783"/>
            <a:ext cx="6101896" cy="342898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30584bcf196_6_3708:notes"/>
          <p:cNvSpPr txBox="1"/>
          <p:nvPr>
            <p:ph idx="1" type="body"/>
          </p:nvPr>
        </p:nvSpPr>
        <p:spPr>
          <a:xfrm>
            <a:off x="685785" y="4343383"/>
            <a:ext cx="5486393" cy="4114767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g30584bcf196_6_3708:notes"/>
          <p:cNvSpPr/>
          <p:nvPr>
            <p:ph idx="2" type="sldImg"/>
          </p:nvPr>
        </p:nvSpPr>
        <p:spPr>
          <a:xfrm>
            <a:off x="378387" y="685783"/>
            <a:ext cx="6101896" cy="342898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30584bcf196_6_3720:notes"/>
          <p:cNvSpPr txBox="1"/>
          <p:nvPr>
            <p:ph idx="1" type="body"/>
          </p:nvPr>
        </p:nvSpPr>
        <p:spPr>
          <a:xfrm>
            <a:off x="685785" y="4343383"/>
            <a:ext cx="5486393" cy="4114767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g30584bcf196_6_3720:notes"/>
          <p:cNvSpPr/>
          <p:nvPr>
            <p:ph idx="2" type="sldImg"/>
          </p:nvPr>
        </p:nvSpPr>
        <p:spPr>
          <a:xfrm>
            <a:off x="378387" y="685783"/>
            <a:ext cx="6101896" cy="342898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30584bcf196_6_3739:notes"/>
          <p:cNvSpPr txBox="1"/>
          <p:nvPr>
            <p:ph idx="1" type="body"/>
          </p:nvPr>
        </p:nvSpPr>
        <p:spPr>
          <a:xfrm>
            <a:off x="685785" y="4343383"/>
            <a:ext cx="5486393" cy="4114767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g30584bcf196_6_3739:notes"/>
          <p:cNvSpPr/>
          <p:nvPr>
            <p:ph idx="2" type="sldImg"/>
          </p:nvPr>
        </p:nvSpPr>
        <p:spPr>
          <a:xfrm>
            <a:off x="378387" y="685783"/>
            <a:ext cx="6101896" cy="342898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30584bcf196_6_3761:notes"/>
          <p:cNvSpPr txBox="1"/>
          <p:nvPr>
            <p:ph idx="1" type="body"/>
          </p:nvPr>
        </p:nvSpPr>
        <p:spPr>
          <a:xfrm>
            <a:off x="685785" y="4343383"/>
            <a:ext cx="5486393" cy="4114767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g30584bcf196_6_3761:notes"/>
          <p:cNvSpPr/>
          <p:nvPr>
            <p:ph idx="2" type="sldImg"/>
          </p:nvPr>
        </p:nvSpPr>
        <p:spPr>
          <a:xfrm>
            <a:off x="378387" y="685783"/>
            <a:ext cx="6101896" cy="342898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30584bcf196_6_3773:notes"/>
          <p:cNvSpPr txBox="1"/>
          <p:nvPr>
            <p:ph idx="1" type="body"/>
          </p:nvPr>
        </p:nvSpPr>
        <p:spPr>
          <a:xfrm>
            <a:off x="685785" y="4343383"/>
            <a:ext cx="5486393" cy="4114767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g30584bcf196_6_3773:notes"/>
          <p:cNvSpPr/>
          <p:nvPr>
            <p:ph idx="2" type="sldImg"/>
          </p:nvPr>
        </p:nvSpPr>
        <p:spPr>
          <a:xfrm>
            <a:off x="378387" y="685783"/>
            <a:ext cx="6101896" cy="342898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30584bcf196_6_3785:notes"/>
          <p:cNvSpPr txBox="1"/>
          <p:nvPr>
            <p:ph idx="1" type="body"/>
          </p:nvPr>
        </p:nvSpPr>
        <p:spPr>
          <a:xfrm>
            <a:off x="685785" y="4343383"/>
            <a:ext cx="5486393" cy="4114767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g30584bcf196_6_3785:notes"/>
          <p:cNvSpPr/>
          <p:nvPr>
            <p:ph idx="2" type="sldImg"/>
          </p:nvPr>
        </p:nvSpPr>
        <p:spPr>
          <a:xfrm>
            <a:off x="378387" y="685783"/>
            <a:ext cx="6101896" cy="342898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30584bcf196_6_3807:notes"/>
          <p:cNvSpPr txBox="1"/>
          <p:nvPr>
            <p:ph idx="1" type="body"/>
          </p:nvPr>
        </p:nvSpPr>
        <p:spPr>
          <a:xfrm>
            <a:off x="685785" y="4343383"/>
            <a:ext cx="5486393" cy="4114767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g30584bcf196_6_3807:notes"/>
          <p:cNvSpPr/>
          <p:nvPr>
            <p:ph idx="2" type="sldImg"/>
          </p:nvPr>
        </p:nvSpPr>
        <p:spPr>
          <a:xfrm>
            <a:off x="378387" y="685783"/>
            <a:ext cx="6101896" cy="342898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30584bcf196_6_3828:notes"/>
          <p:cNvSpPr txBox="1"/>
          <p:nvPr>
            <p:ph idx="1" type="body"/>
          </p:nvPr>
        </p:nvSpPr>
        <p:spPr>
          <a:xfrm>
            <a:off x="685785" y="4343383"/>
            <a:ext cx="5486393" cy="4114767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g30584bcf196_6_3828:notes"/>
          <p:cNvSpPr/>
          <p:nvPr>
            <p:ph idx="2" type="sldImg"/>
          </p:nvPr>
        </p:nvSpPr>
        <p:spPr>
          <a:xfrm>
            <a:off x="378387" y="685783"/>
            <a:ext cx="6101896" cy="342898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0584bcf196_6_114:notes"/>
          <p:cNvSpPr txBox="1"/>
          <p:nvPr>
            <p:ph idx="1" type="body"/>
          </p:nvPr>
        </p:nvSpPr>
        <p:spPr>
          <a:xfrm>
            <a:off x="685785" y="4343383"/>
            <a:ext cx="5486393" cy="4114767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30584bcf196_6_114:notes"/>
          <p:cNvSpPr/>
          <p:nvPr>
            <p:ph idx="2" type="sldImg"/>
          </p:nvPr>
        </p:nvSpPr>
        <p:spPr>
          <a:xfrm>
            <a:off x="378387" y="685783"/>
            <a:ext cx="6101896" cy="342898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30584bcf196_6_3865:notes"/>
          <p:cNvSpPr txBox="1"/>
          <p:nvPr>
            <p:ph idx="1" type="body"/>
          </p:nvPr>
        </p:nvSpPr>
        <p:spPr>
          <a:xfrm>
            <a:off x="685785" y="4343383"/>
            <a:ext cx="5486393" cy="4114767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g30584bcf196_6_3865:notes"/>
          <p:cNvSpPr/>
          <p:nvPr>
            <p:ph idx="2" type="sldImg"/>
          </p:nvPr>
        </p:nvSpPr>
        <p:spPr>
          <a:xfrm>
            <a:off x="378387" y="685783"/>
            <a:ext cx="6101896" cy="342898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30584bcf196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30584bcf196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0584bcf196_0_355:notes"/>
          <p:cNvSpPr txBox="1"/>
          <p:nvPr>
            <p:ph idx="1" type="body"/>
          </p:nvPr>
        </p:nvSpPr>
        <p:spPr>
          <a:xfrm>
            <a:off x="685785" y="4343383"/>
            <a:ext cx="5486400" cy="4114800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g30584bcf196_0_355:notes"/>
          <p:cNvSpPr/>
          <p:nvPr>
            <p:ph idx="2" type="sldImg"/>
          </p:nvPr>
        </p:nvSpPr>
        <p:spPr>
          <a:xfrm>
            <a:off x="378387" y="685783"/>
            <a:ext cx="610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30584bcf196_0_367:notes"/>
          <p:cNvSpPr txBox="1"/>
          <p:nvPr>
            <p:ph idx="1" type="body"/>
          </p:nvPr>
        </p:nvSpPr>
        <p:spPr>
          <a:xfrm>
            <a:off x="685785" y="4343383"/>
            <a:ext cx="5486400" cy="4114800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g30584bcf196_0_367:notes"/>
          <p:cNvSpPr/>
          <p:nvPr>
            <p:ph idx="2" type="sldImg"/>
          </p:nvPr>
        </p:nvSpPr>
        <p:spPr>
          <a:xfrm>
            <a:off x="378387" y="685783"/>
            <a:ext cx="610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30584bcf196_0_676:notes"/>
          <p:cNvSpPr txBox="1"/>
          <p:nvPr>
            <p:ph idx="1" type="body"/>
          </p:nvPr>
        </p:nvSpPr>
        <p:spPr>
          <a:xfrm>
            <a:off x="685785" y="4343383"/>
            <a:ext cx="5486400" cy="4114800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g30584bcf196_0_676:notes"/>
          <p:cNvSpPr/>
          <p:nvPr>
            <p:ph idx="2" type="sldImg"/>
          </p:nvPr>
        </p:nvSpPr>
        <p:spPr>
          <a:xfrm>
            <a:off x="378387" y="685783"/>
            <a:ext cx="610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30584bcf196_0_381:notes"/>
          <p:cNvSpPr txBox="1"/>
          <p:nvPr>
            <p:ph idx="1" type="body"/>
          </p:nvPr>
        </p:nvSpPr>
        <p:spPr>
          <a:xfrm>
            <a:off x="685785" y="4343383"/>
            <a:ext cx="5486400" cy="4114800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g30584bcf196_0_381:notes"/>
          <p:cNvSpPr/>
          <p:nvPr>
            <p:ph idx="2" type="sldImg"/>
          </p:nvPr>
        </p:nvSpPr>
        <p:spPr>
          <a:xfrm>
            <a:off x="378387" y="685783"/>
            <a:ext cx="610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30584bcf196_0_393:notes"/>
          <p:cNvSpPr txBox="1"/>
          <p:nvPr>
            <p:ph idx="1" type="body"/>
          </p:nvPr>
        </p:nvSpPr>
        <p:spPr>
          <a:xfrm>
            <a:off x="685785" y="4343383"/>
            <a:ext cx="5486400" cy="4114800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g30584bcf196_0_393:notes"/>
          <p:cNvSpPr/>
          <p:nvPr>
            <p:ph idx="2" type="sldImg"/>
          </p:nvPr>
        </p:nvSpPr>
        <p:spPr>
          <a:xfrm>
            <a:off x="378387" y="685783"/>
            <a:ext cx="610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30584bcf196_0_686:notes"/>
          <p:cNvSpPr txBox="1"/>
          <p:nvPr>
            <p:ph idx="1" type="body"/>
          </p:nvPr>
        </p:nvSpPr>
        <p:spPr>
          <a:xfrm>
            <a:off x="685785" y="4343383"/>
            <a:ext cx="5486400" cy="4114800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g30584bcf196_0_686:notes"/>
          <p:cNvSpPr/>
          <p:nvPr>
            <p:ph idx="2" type="sldImg"/>
          </p:nvPr>
        </p:nvSpPr>
        <p:spPr>
          <a:xfrm>
            <a:off x="378387" y="685783"/>
            <a:ext cx="610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30584bcf196_0_405:notes"/>
          <p:cNvSpPr txBox="1"/>
          <p:nvPr>
            <p:ph idx="1" type="body"/>
          </p:nvPr>
        </p:nvSpPr>
        <p:spPr>
          <a:xfrm>
            <a:off x="685785" y="4343383"/>
            <a:ext cx="5486400" cy="4114800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g30584bcf196_0_405:notes"/>
          <p:cNvSpPr/>
          <p:nvPr>
            <p:ph idx="2" type="sldImg"/>
          </p:nvPr>
        </p:nvSpPr>
        <p:spPr>
          <a:xfrm>
            <a:off x="378387" y="685783"/>
            <a:ext cx="610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30584bcf196_0_417:notes"/>
          <p:cNvSpPr txBox="1"/>
          <p:nvPr>
            <p:ph idx="1" type="body"/>
          </p:nvPr>
        </p:nvSpPr>
        <p:spPr>
          <a:xfrm>
            <a:off x="685785" y="4343383"/>
            <a:ext cx="5486400" cy="4114800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g30584bcf196_0_417:notes"/>
          <p:cNvSpPr/>
          <p:nvPr>
            <p:ph idx="2" type="sldImg"/>
          </p:nvPr>
        </p:nvSpPr>
        <p:spPr>
          <a:xfrm>
            <a:off x="378387" y="685783"/>
            <a:ext cx="610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0584bcf196_6_126:notes"/>
          <p:cNvSpPr txBox="1"/>
          <p:nvPr>
            <p:ph idx="1" type="body"/>
          </p:nvPr>
        </p:nvSpPr>
        <p:spPr>
          <a:xfrm>
            <a:off x="685785" y="4343383"/>
            <a:ext cx="5486393" cy="4114767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30584bcf196_6_126:notes"/>
          <p:cNvSpPr/>
          <p:nvPr>
            <p:ph idx="2" type="sldImg"/>
          </p:nvPr>
        </p:nvSpPr>
        <p:spPr>
          <a:xfrm>
            <a:off x="378387" y="685783"/>
            <a:ext cx="6101896" cy="342898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30584bcf196_0_429:notes"/>
          <p:cNvSpPr txBox="1"/>
          <p:nvPr>
            <p:ph idx="1" type="body"/>
          </p:nvPr>
        </p:nvSpPr>
        <p:spPr>
          <a:xfrm>
            <a:off x="685785" y="4343383"/>
            <a:ext cx="5486400" cy="4114800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g30584bcf196_0_429:notes"/>
          <p:cNvSpPr/>
          <p:nvPr>
            <p:ph idx="2" type="sldImg"/>
          </p:nvPr>
        </p:nvSpPr>
        <p:spPr>
          <a:xfrm>
            <a:off x="378387" y="685783"/>
            <a:ext cx="610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30584bcf196_0_472:notes"/>
          <p:cNvSpPr txBox="1"/>
          <p:nvPr>
            <p:ph idx="1" type="body"/>
          </p:nvPr>
        </p:nvSpPr>
        <p:spPr>
          <a:xfrm>
            <a:off x="685785" y="4343383"/>
            <a:ext cx="5486400" cy="4114800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g30584bcf196_0_472:notes"/>
          <p:cNvSpPr/>
          <p:nvPr>
            <p:ph idx="2" type="sldImg"/>
          </p:nvPr>
        </p:nvSpPr>
        <p:spPr>
          <a:xfrm>
            <a:off x="378387" y="685783"/>
            <a:ext cx="610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30584bcf196_0_510:notes"/>
          <p:cNvSpPr txBox="1"/>
          <p:nvPr>
            <p:ph idx="1" type="body"/>
          </p:nvPr>
        </p:nvSpPr>
        <p:spPr>
          <a:xfrm>
            <a:off x="685785" y="4343383"/>
            <a:ext cx="5486400" cy="4114800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g30584bcf196_0_510:notes"/>
          <p:cNvSpPr/>
          <p:nvPr>
            <p:ph idx="2" type="sldImg"/>
          </p:nvPr>
        </p:nvSpPr>
        <p:spPr>
          <a:xfrm>
            <a:off x="378387" y="685783"/>
            <a:ext cx="610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30584bcf196_0_555:notes"/>
          <p:cNvSpPr txBox="1"/>
          <p:nvPr>
            <p:ph idx="1" type="body"/>
          </p:nvPr>
        </p:nvSpPr>
        <p:spPr>
          <a:xfrm>
            <a:off x="685785" y="4343383"/>
            <a:ext cx="5486400" cy="4114800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g30584bcf196_0_555:notes"/>
          <p:cNvSpPr/>
          <p:nvPr>
            <p:ph idx="2" type="sldImg"/>
          </p:nvPr>
        </p:nvSpPr>
        <p:spPr>
          <a:xfrm>
            <a:off x="378387" y="685783"/>
            <a:ext cx="610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30584bcf196_0_567:notes"/>
          <p:cNvSpPr txBox="1"/>
          <p:nvPr>
            <p:ph idx="1" type="body"/>
          </p:nvPr>
        </p:nvSpPr>
        <p:spPr>
          <a:xfrm>
            <a:off x="685785" y="4343383"/>
            <a:ext cx="5486400" cy="4114800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g30584bcf196_0_567:notes"/>
          <p:cNvSpPr/>
          <p:nvPr>
            <p:ph idx="2" type="sldImg"/>
          </p:nvPr>
        </p:nvSpPr>
        <p:spPr>
          <a:xfrm>
            <a:off x="378387" y="685783"/>
            <a:ext cx="610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30584bcf196_0_579:notes"/>
          <p:cNvSpPr txBox="1"/>
          <p:nvPr>
            <p:ph idx="1" type="body"/>
          </p:nvPr>
        </p:nvSpPr>
        <p:spPr>
          <a:xfrm>
            <a:off x="685785" y="4343383"/>
            <a:ext cx="5486400" cy="4114800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g30584bcf196_0_579:notes"/>
          <p:cNvSpPr/>
          <p:nvPr>
            <p:ph idx="2" type="sldImg"/>
          </p:nvPr>
        </p:nvSpPr>
        <p:spPr>
          <a:xfrm>
            <a:off x="378387" y="685783"/>
            <a:ext cx="610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30584bcf196_0_591:notes"/>
          <p:cNvSpPr txBox="1"/>
          <p:nvPr>
            <p:ph idx="1" type="body"/>
          </p:nvPr>
        </p:nvSpPr>
        <p:spPr>
          <a:xfrm>
            <a:off x="685785" y="4343383"/>
            <a:ext cx="5486400" cy="4114800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g30584bcf196_0_591:notes"/>
          <p:cNvSpPr/>
          <p:nvPr>
            <p:ph idx="2" type="sldImg"/>
          </p:nvPr>
        </p:nvSpPr>
        <p:spPr>
          <a:xfrm>
            <a:off x="378387" y="685783"/>
            <a:ext cx="610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30584bcf196_0_603:notes"/>
          <p:cNvSpPr txBox="1"/>
          <p:nvPr>
            <p:ph idx="1" type="body"/>
          </p:nvPr>
        </p:nvSpPr>
        <p:spPr>
          <a:xfrm>
            <a:off x="685785" y="4343383"/>
            <a:ext cx="5486400" cy="4114800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g30584bcf196_0_603:notes"/>
          <p:cNvSpPr/>
          <p:nvPr>
            <p:ph idx="2" type="sldImg"/>
          </p:nvPr>
        </p:nvSpPr>
        <p:spPr>
          <a:xfrm>
            <a:off x="378387" y="685783"/>
            <a:ext cx="610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30584bcf196_0_615:notes"/>
          <p:cNvSpPr txBox="1"/>
          <p:nvPr>
            <p:ph idx="1" type="body"/>
          </p:nvPr>
        </p:nvSpPr>
        <p:spPr>
          <a:xfrm>
            <a:off x="685785" y="4343383"/>
            <a:ext cx="5486400" cy="4114800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g30584bcf196_0_615:notes"/>
          <p:cNvSpPr/>
          <p:nvPr>
            <p:ph idx="2" type="sldImg"/>
          </p:nvPr>
        </p:nvSpPr>
        <p:spPr>
          <a:xfrm>
            <a:off x="378387" y="685783"/>
            <a:ext cx="610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30584bcf196_0_627:notes"/>
          <p:cNvSpPr txBox="1"/>
          <p:nvPr>
            <p:ph idx="1" type="body"/>
          </p:nvPr>
        </p:nvSpPr>
        <p:spPr>
          <a:xfrm>
            <a:off x="685785" y="4343383"/>
            <a:ext cx="5486400" cy="4114800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g30584bcf196_0_627:notes"/>
          <p:cNvSpPr/>
          <p:nvPr>
            <p:ph idx="2" type="sldImg"/>
          </p:nvPr>
        </p:nvSpPr>
        <p:spPr>
          <a:xfrm>
            <a:off x="378387" y="685783"/>
            <a:ext cx="610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0584bcf196_6_138:notes"/>
          <p:cNvSpPr txBox="1"/>
          <p:nvPr>
            <p:ph idx="1" type="body"/>
          </p:nvPr>
        </p:nvSpPr>
        <p:spPr>
          <a:xfrm>
            <a:off x="685785" y="4343383"/>
            <a:ext cx="5486393" cy="4114767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30584bcf196_6_138:notes"/>
          <p:cNvSpPr/>
          <p:nvPr>
            <p:ph idx="2" type="sldImg"/>
          </p:nvPr>
        </p:nvSpPr>
        <p:spPr>
          <a:xfrm>
            <a:off x="378387" y="685783"/>
            <a:ext cx="6101896" cy="342898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30584bcf196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30584bcf196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30584bcf196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30584bcf196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30584bcf196_0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30584bcf196_0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510099" y="320198"/>
            <a:ext cx="81237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1" i="0" sz="2500">
                <a:solidFill>
                  <a:srgbClr val="00688A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688949" y="1203329"/>
            <a:ext cx="7762200" cy="25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i="0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6433043" y="4908970"/>
            <a:ext cx="2674200" cy="1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b="0" i="0" sz="1100">
                <a:solidFill>
                  <a:srgbClr val="6F809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0" type="dt"/>
          </p:nvPr>
        </p:nvSpPr>
        <p:spPr>
          <a:xfrm>
            <a:off x="457200" y="4783454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6583680" y="4783454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6433043" y="4908970"/>
            <a:ext cx="2674200" cy="1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b="0" i="0" sz="1100">
                <a:solidFill>
                  <a:srgbClr val="6F809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4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4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510099" y="320198"/>
            <a:ext cx="81237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1" i="0" sz="2500">
                <a:solidFill>
                  <a:srgbClr val="00688A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183004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709159" y="1183004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6433043" y="4908970"/>
            <a:ext cx="2674200" cy="1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b="0" i="0" sz="1100">
                <a:solidFill>
                  <a:srgbClr val="6F809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4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4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1836103" y="320198"/>
            <a:ext cx="54717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1" i="0" sz="2500">
                <a:solidFill>
                  <a:srgbClr val="00688A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i="0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6433043" y="4908970"/>
            <a:ext cx="2674200" cy="1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b="0" i="0" sz="1100">
                <a:solidFill>
                  <a:srgbClr val="6F809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4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4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510099" y="320198"/>
            <a:ext cx="81237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1" i="0" sz="2500">
                <a:solidFill>
                  <a:srgbClr val="00688A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1" type="ftr"/>
          </p:nvPr>
        </p:nvSpPr>
        <p:spPr>
          <a:xfrm>
            <a:off x="6433043" y="4908970"/>
            <a:ext cx="2674200" cy="1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b="0" i="0" sz="1100">
                <a:solidFill>
                  <a:srgbClr val="6F809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0" type="dt"/>
          </p:nvPr>
        </p:nvSpPr>
        <p:spPr>
          <a:xfrm>
            <a:off x="457200" y="4783454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6583680" y="4783454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9" y="49"/>
            <a:ext cx="2414066" cy="2542538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510099" y="320198"/>
            <a:ext cx="81237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1" i="0" sz="2500" u="none" cap="none" strike="noStrike">
                <a:solidFill>
                  <a:srgbClr val="00688A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sz="3300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sz="3300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sz="3300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sz="3300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sz="3300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sz="3300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sz="3300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sz="3300"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688949" y="1203329"/>
            <a:ext cx="7762200" cy="25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i="0" sz="3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i="0" sz="3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i="0" sz="3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i="0" sz="3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i="0" sz="3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i="0" sz="3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i="0" sz="3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i="0" sz="3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6433043" y="4908970"/>
            <a:ext cx="2674200" cy="1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b="0" i="0" sz="1100">
                <a:solidFill>
                  <a:srgbClr val="6F809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sz="3300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sz="3300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sz="3300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sz="3300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sz="3300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sz="3300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sz="3300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sz="3300"/>
            </a:lvl9pPr>
          </a:lstStyle>
          <a:p/>
        </p:txBody>
      </p:sp>
      <p:sp>
        <p:nvSpPr>
          <p:cNvPr id="55" name="Google Shape;55;p13"/>
          <p:cNvSpPr txBox="1"/>
          <p:nvPr>
            <p:ph idx="10" type="dt"/>
          </p:nvPr>
        </p:nvSpPr>
        <p:spPr>
          <a:xfrm>
            <a:off x="457200" y="4783454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33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sz="3300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sz="3300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sz="3300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sz="3300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sz="3300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sz="3300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sz="3300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sz="3300"/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6583680" y="4783454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33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33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33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33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33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33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33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33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33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‹#›</a:t>
            </a:fld>
            <a:endParaRPr sz="25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Relationship Id="rId4" Type="http://schemas.openxmlformats.org/officeDocument/2006/relationships/image" Target="../media/image1.jp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0.png"/><Relationship Id="rId8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Relationship Id="rId4" Type="http://schemas.openxmlformats.org/officeDocument/2006/relationships/image" Target="../media/image14.jpg"/><Relationship Id="rId10" Type="http://schemas.openxmlformats.org/officeDocument/2006/relationships/image" Target="../media/image5.png"/><Relationship Id="rId9" Type="http://schemas.openxmlformats.org/officeDocument/2006/relationships/image" Target="../media/image23.jpg"/><Relationship Id="rId5" Type="http://schemas.openxmlformats.org/officeDocument/2006/relationships/image" Target="../media/image16.jpg"/><Relationship Id="rId6" Type="http://schemas.openxmlformats.org/officeDocument/2006/relationships/image" Target="../media/image13.jpg"/><Relationship Id="rId7" Type="http://schemas.openxmlformats.org/officeDocument/2006/relationships/image" Target="../media/image18.jpg"/><Relationship Id="rId8" Type="http://schemas.openxmlformats.org/officeDocument/2006/relationships/image" Target="../media/image1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jpg"/><Relationship Id="rId4" Type="http://schemas.openxmlformats.org/officeDocument/2006/relationships/image" Target="../media/image24.jpg"/><Relationship Id="rId5" Type="http://schemas.openxmlformats.org/officeDocument/2006/relationships/image" Target="../media/image28.jpg"/><Relationship Id="rId6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jp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g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Relationship Id="rId6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40" Type="http://schemas.openxmlformats.org/officeDocument/2006/relationships/image" Target="../media/image64.png"/><Relationship Id="rId42" Type="http://schemas.openxmlformats.org/officeDocument/2006/relationships/image" Target="../media/image63.png"/><Relationship Id="rId41" Type="http://schemas.openxmlformats.org/officeDocument/2006/relationships/image" Target="../media/image73.png"/><Relationship Id="rId44" Type="http://schemas.openxmlformats.org/officeDocument/2006/relationships/image" Target="../media/image59.png"/><Relationship Id="rId43" Type="http://schemas.openxmlformats.org/officeDocument/2006/relationships/image" Target="../media/image69.png"/><Relationship Id="rId46" Type="http://schemas.openxmlformats.org/officeDocument/2006/relationships/image" Target="../media/image65.png"/><Relationship Id="rId45" Type="http://schemas.openxmlformats.org/officeDocument/2006/relationships/image" Target="../media/image66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jpg"/><Relationship Id="rId4" Type="http://schemas.openxmlformats.org/officeDocument/2006/relationships/image" Target="../media/image29.png"/><Relationship Id="rId9" Type="http://schemas.openxmlformats.org/officeDocument/2006/relationships/image" Target="../media/image32.png"/><Relationship Id="rId48" Type="http://schemas.openxmlformats.org/officeDocument/2006/relationships/image" Target="../media/image68.png"/><Relationship Id="rId47" Type="http://schemas.openxmlformats.org/officeDocument/2006/relationships/image" Target="../media/image72.png"/><Relationship Id="rId49" Type="http://schemas.openxmlformats.org/officeDocument/2006/relationships/image" Target="../media/image70.png"/><Relationship Id="rId5" Type="http://schemas.openxmlformats.org/officeDocument/2006/relationships/image" Target="../media/image26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8.png"/><Relationship Id="rId31" Type="http://schemas.openxmlformats.org/officeDocument/2006/relationships/image" Target="../media/image43.png"/><Relationship Id="rId30" Type="http://schemas.openxmlformats.org/officeDocument/2006/relationships/image" Target="../media/image49.png"/><Relationship Id="rId33" Type="http://schemas.openxmlformats.org/officeDocument/2006/relationships/image" Target="../media/image55.png"/><Relationship Id="rId32" Type="http://schemas.openxmlformats.org/officeDocument/2006/relationships/image" Target="../media/image53.png"/><Relationship Id="rId35" Type="http://schemas.openxmlformats.org/officeDocument/2006/relationships/image" Target="../media/image62.png"/><Relationship Id="rId34" Type="http://schemas.openxmlformats.org/officeDocument/2006/relationships/image" Target="../media/image56.png"/><Relationship Id="rId37" Type="http://schemas.openxmlformats.org/officeDocument/2006/relationships/image" Target="../media/image61.png"/><Relationship Id="rId36" Type="http://schemas.openxmlformats.org/officeDocument/2006/relationships/image" Target="../media/image67.png"/><Relationship Id="rId39" Type="http://schemas.openxmlformats.org/officeDocument/2006/relationships/image" Target="../media/image57.png"/><Relationship Id="rId38" Type="http://schemas.openxmlformats.org/officeDocument/2006/relationships/image" Target="../media/image60.png"/><Relationship Id="rId20" Type="http://schemas.openxmlformats.org/officeDocument/2006/relationships/image" Target="../media/image51.png"/><Relationship Id="rId22" Type="http://schemas.openxmlformats.org/officeDocument/2006/relationships/image" Target="../media/image54.png"/><Relationship Id="rId21" Type="http://schemas.openxmlformats.org/officeDocument/2006/relationships/image" Target="../media/image52.png"/><Relationship Id="rId24" Type="http://schemas.openxmlformats.org/officeDocument/2006/relationships/image" Target="../media/image45.png"/><Relationship Id="rId23" Type="http://schemas.openxmlformats.org/officeDocument/2006/relationships/image" Target="../media/image46.png"/><Relationship Id="rId26" Type="http://schemas.openxmlformats.org/officeDocument/2006/relationships/image" Target="../media/image47.png"/><Relationship Id="rId25" Type="http://schemas.openxmlformats.org/officeDocument/2006/relationships/image" Target="../media/image48.png"/><Relationship Id="rId28" Type="http://schemas.openxmlformats.org/officeDocument/2006/relationships/image" Target="../media/image58.png"/><Relationship Id="rId27" Type="http://schemas.openxmlformats.org/officeDocument/2006/relationships/image" Target="../media/image44.png"/><Relationship Id="rId29" Type="http://schemas.openxmlformats.org/officeDocument/2006/relationships/image" Target="../media/image50.png"/><Relationship Id="rId51" Type="http://schemas.openxmlformats.org/officeDocument/2006/relationships/image" Target="../media/image71.png"/><Relationship Id="rId50" Type="http://schemas.openxmlformats.org/officeDocument/2006/relationships/image" Target="../media/image75.png"/><Relationship Id="rId53" Type="http://schemas.openxmlformats.org/officeDocument/2006/relationships/image" Target="../media/image85.png"/><Relationship Id="rId52" Type="http://schemas.openxmlformats.org/officeDocument/2006/relationships/image" Target="../media/image79.png"/><Relationship Id="rId11" Type="http://schemas.openxmlformats.org/officeDocument/2006/relationships/image" Target="../media/image35.png"/><Relationship Id="rId55" Type="http://schemas.openxmlformats.org/officeDocument/2006/relationships/image" Target="../media/image76.jpg"/><Relationship Id="rId10" Type="http://schemas.openxmlformats.org/officeDocument/2006/relationships/image" Target="../media/image33.png"/><Relationship Id="rId54" Type="http://schemas.openxmlformats.org/officeDocument/2006/relationships/image" Target="../media/image81.png"/><Relationship Id="rId13" Type="http://schemas.openxmlformats.org/officeDocument/2006/relationships/image" Target="../media/image36.png"/><Relationship Id="rId57" Type="http://schemas.openxmlformats.org/officeDocument/2006/relationships/image" Target="../media/image5.png"/><Relationship Id="rId12" Type="http://schemas.openxmlformats.org/officeDocument/2006/relationships/image" Target="../media/image42.png"/><Relationship Id="rId56" Type="http://schemas.openxmlformats.org/officeDocument/2006/relationships/image" Target="../media/image74.png"/><Relationship Id="rId15" Type="http://schemas.openxmlformats.org/officeDocument/2006/relationships/image" Target="../media/image37.png"/><Relationship Id="rId14" Type="http://schemas.openxmlformats.org/officeDocument/2006/relationships/image" Target="../media/image34.png"/><Relationship Id="rId17" Type="http://schemas.openxmlformats.org/officeDocument/2006/relationships/image" Target="../media/image41.png"/><Relationship Id="rId16" Type="http://schemas.openxmlformats.org/officeDocument/2006/relationships/image" Target="../media/image77.png"/><Relationship Id="rId19" Type="http://schemas.openxmlformats.org/officeDocument/2006/relationships/image" Target="../media/image40.png"/><Relationship Id="rId18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0.jpg"/><Relationship Id="rId4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0.jpg"/><Relationship Id="rId4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3.jpg"/><Relationship Id="rId4" Type="http://schemas.openxmlformats.org/officeDocument/2006/relationships/image" Target="../media/image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2.png"/><Relationship Id="rId4" Type="http://schemas.openxmlformats.org/officeDocument/2006/relationships/image" Target="../media/image8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2.png"/><Relationship Id="rId4" Type="http://schemas.openxmlformats.org/officeDocument/2006/relationships/image" Target="../media/image8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8.png"/><Relationship Id="rId4" Type="http://schemas.openxmlformats.org/officeDocument/2006/relationships/image" Target="../media/image78.png"/><Relationship Id="rId5" Type="http://schemas.openxmlformats.org/officeDocument/2006/relationships/image" Target="../media/image96.png"/><Relationship Id="rId6" Type="http://schemas.openxmlformats.org/officeDocument/2006/relationships/image" Target="../media/image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7.jpg"/><Relationship Id="rId4" Type="http://schemas.openxmlformats.org/officeDocument/2006/relationships/image" Target="../media/image5.png"/><Relationship Id="rId5" Type="http://schemas.openxmlformats.org/officeDocument/2006/relationships/hyperlink" Target="about:blank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0.png"/><Relationship Id="rId4" Type="http://schemas.openxmlformats.org/officeDocument/2006/relationships/image" Target="../media/image100.png"/><Relationship Id="rId5" Type="http://schemas.openxmlformats.org/officeDocument/2006/relationships/image" Target="../media/image89.png"/><Relationship Id="rId6" Type="http://schemas.openxmlformats.org/officeDocument/2006/relationships/image" Target="../media/image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4.jpg"/><Relationship Id="rId4" Type="http://schemas.openxmlformats.org/officeDocument/2006/relationships/image" Target="../media/image5.png"/><Relationship Id="rId5" Type="http://schemas.openxmlformats.org/officeDocument/2006/relationships/image" Target="../media/image9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.png"/><Relationship Id="rId4" Type="http://schemas.openxmlformats.org/officeDocument/2006/relationships/image" Target="../media/image97.png"/><Relationship Id="rId5" Type="http://schemas.openxmlformats.org/officeDocument/2006/relationships/image" Target="../media/image9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.png"/><Relationship Id="rId4" Type="http://schemas.openxmlformats.org/officeDocument/2006/relationships/image" Target="../media/image95.png"/><Relationship Id="rId5" Type="http://schemas.openxmlformats.org/officeDocument/2006/relationships/image" Target="../media/image9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9.jpg"/><Relationship Id="rId4" Type="http://schemas.openxmlformats.org/officeDocument/2006/relationships/image" Target="../media/image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.png"/><Relationship Id="rId4" Type="http://schemas.openxmlformats.org/officeDocument/2006/relationships/image" Target="../media/image104.png"/><Relationship Id="rId5" Type="http://schemas.openxmlformats.org/officeDocument/2006/relationships/image" Target="../media/image103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.png"/><Relationship Id="rId4" Type="http://schemas.openxmlformats.org/officeDocument/2006/relationships/image" Target="../media/image15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.png"/><Relationship Id="rId4" Type="http://schemas.openxmlformats.org/officeDocument/2006/relationships/image" Target="../media/image110.png"/><Relationship Id="rId5" Type="http://schemas.openxmlformats.org/officeDocument/2006/relationships/image" Target="../media/image93.png"/><Relationship Id="rId6" Type="http://schemas.openxmlformats.org/officeDocument/2006/relationships/image" Target="../media/image10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.png"/><Relationship Id="rId4" Type="http://schemas.openxmlformats.org/officeDocument/2006/relationships/image" Target="../media/image10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0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08.png"/><Relationship Id="rId4" Type="http://schemas.openxmlformats.org/officeDocument/2006/relationships/image" Target="../media/image107.png"/><Relationship Id="rId5" Type="http://schemas.openxmlformats.org/officeDocument/2006/relationships/image" Target="../media/image10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.png"/><Relationship Id="rId4" Type="http://schemas.openxmlformats.org/officeDocument/2006/relationships/image" Target="../media/image10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.png"/><Relationship Id="rId4" Type="http://schemas.openxmlformats.org/officeDocument/2006/relationships/image" Target="../media/image11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12.png"/><Relationship Id="rId4" Type="http://schemas.openxmlformats.org/officeDocument/2006/relationships/image" Target="../media/image5.png"/><Relationship Id="rId5" Type="http://schemas.openxmlformats.org/officeDocument/2006/relationships/image" Target="../media/image11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13.jpg"/><Relationship Id="rId4" Type="http://schemas.openxmlformats.org/officeDocument/2006/relationships/image" Target="../media/image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.png"/><Relationship Id="rId4" Type="http://schemas.openxmlformats.org/officeDocument/2006/relationships/image" Target="../media/image11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.png"/><Relationship Id="rId4" Type="http://schemas.openxmlformats.org/officeDocument/2006/relationships/image" Target="../media/image117.png"/><Relationship Id="rId5" Type="http://schemas.openxmlformats.org/officeDocument/2006/relationships/image" Target="../media/image11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56.jpg"/><Relationship Id="rId4" Type="http://schemas.openxmlformats.org/officeDocument/2006/relationships/image" Target="../media/image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.png"/><Relationship Id="rId4" Type="http://schemas.openxmlformats.org/officeDocument/2006/relationships/image" Target="../media/image13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2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2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19.jpg"/><Relationship Id="rId4" Type="http://schemas.openxmlformats.org/officeDocument/2006/relationships/image" Target="../media/image126.jpg"/><Relationship Id="rId5" Type="http://schemas.openxmlformats.org/officeDocument/2006/relationships/image" Target="../media/image123.jpg"/><Relationship Id="rId6" Type="http://schemas.openxmlformats.org/officeDocument/2006/relationships/image" Target="../media/image122.jpg"/><Relationship Id="rId7" Type="http://schemas.openxmlformats.org/officeDocument/2006/relationships/image" Target="../media/image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18.png"/><Relationship Id="rId4" Type="http://schemas.openxmlformats.org/officeDocument/2006/relationships/image" Target="../media/image12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.png"/><Relationship Id="rId4" Type="http://schemas.openxmlformats.org/officeDocument/2006/relationships/image" Target="../media/image120.png"/><Relationship Id="rId5" Type="http://schemas.openxmlformats.org/officeDocument/2006/relationships/image" Target="../media/image12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.png"/><Relationship Id="rId4" Type="http://schemas.openxmlformats.org/officeDocument/2006/relationships/image" Target="../media/image12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.png"/><Relationship Id="rId4" Type="http://schemas.openxmlformats.org/officeDocument/2006/relationships/image" Target="../media/image13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29.jpg"/><Relationship Id="rId4" Type="http://schemas.openxmlformats.org/officeDocument/2006/relationships/image" Target="../media/image130.jpg"/><Relationship Id="rId9" Type="http://schemas.openxmlformats.org/officeDocument/2006/relationships/image" Target="../media/image5.png"/><Relationship Id="rId5" Type="http://schemas.openxmlformats.org/officeDocument/2006/relationships/image" Target="../media/image136.jpg"/><Relationship Id="rId6" Type="http://schemas.openxmlformats.org/officeDocument/2006/relationships/image" Target="../media/image131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.png"/><Relationship Id="rId4" Type="http://schemas.openxmlformats.org/officeDocument/2006/relationships/image" Target="../media/image1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29.jpg"/><Relationship Id="rId4" Type="http://schemas.openxmlformats.org/officeDocument/2006/relationships/image" Target="../media/image130.jpg"/><Relationship Id="rId9" Type="http://schemas.openxmlformats.org/officeDocument/2006/relationships/image" Target="../media/image5.png"/><Relationship Id="rId5" Type="http://schemas.openxmlformats.org/officeDocument/2006/relationships/image" Target="../media/image136.jpg"/><Relationship Id="rId6" Type="http://schemas.openxmlformats.org/officeDocument/2006/relationships/image" Target="../media/image131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4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41.png"/><Relationship Id="rId4" Type="http://schemas.openxmlformats.org/officeDocument/2006/relationships/image" Target="../media/image13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41.png"/><Relationship Id="rId4" Type="http://schemas.openxmlformats.org/officeDocument/2006/relationships/image" Target="../media/image13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4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4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41.png"/><Relationship Id="rId4" Type="http://schemas.openxmlformats.org/officeDocument/2006/relationships/image" Target="../media/image13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4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4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40.png"/><Relationship Id="rId4" Type="http://schemas.openxmlformats.org/officeDocument/2006/relationships/image" Target="../media/image144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41.png"/><Relationship Id="rId4" Type="http://schemas.openxmlformats.org/officeDocument/2006/relationships/image" Target="../media/image143.png"/><Relationship Id="rId5" Type="http://schemas.openxmlformats.org/officeDocument/2006/relationships/image" Target="../media/image146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42.png"/><Relationship Id="rId4" Type="http://schemas.openxmlformats.org/officeDocument/2006/relationships/image" Target="../media/image149.png"/><Relationship Id="rId5" Type="http://schemas.openxmlformats.org/officeDocument/2006/relationships/image" Target="../media/image145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54.jpg"/><Relationship Id="rId4" Type="http://schemas.openxmlformats.org/officeDocument/2006/relationships/image" Target="../media/image141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48.jpg"/><Relationship Id="rId4" Type="http://schemas.openxmlformats.org/officeDocument/2006/relationships/image" Target="../media/image141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51.jpg"/><Relationship Id="rId4" Type="http://schemas.openxmlformats.org/officeDocument/2006/relationships/image" Target="../media/image141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52.jpg"/><Relationship Id="rId4" Type="http://schemas.openxmlformats.org/officeDocument/2006/relationships/image" Target="../media/image141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47.jpg"/><Relationship Id="rId4" Type="http://schemas.openxmlformats.org/officeDocument/2006/relationships/image" Target="../media/image141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53.jpg"/><Relationship Id="rId4" Type="http://schemas.openxmlformats.org/officeDocument/2006/relationships/image" Target="../media/image141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57.jpg"/><Relationship Id="rId4" Type="http://schemas.openxmlformats.org/officeDocument/2006/relationships/image" Target="../media/image14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42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5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1644155" y="728658"/>
            <a:ext cx="58518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	1- Introduction à</a:t>
            </a:r>
            <a:endParaRPr/>
          </a:p>
          <a:p>
            <a:pPr indent="43180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l'Apprentissage Automatique</a:t>
            </a:r>
            <a:endParaRPr/>
          </a:p>
        </p:txBody>
      </p:sp>
      <p:sp>
        <p:nvSpPr>
          <p:cNvPr id="90" name="Google Shape;90;p19"/>
          <p:cNvSpPr txBox="1"/>
          <p:nvPr/>
        </p:nvSpPr>
        <p:spPr>
          <a:xfrm>
            <a:off x="2625812" y="1517209"/>
            <a:ext cx="3889200" cy="11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775">
            <a:spAutoFit/>
          </a:bodyPr>
          <a:lstStyle/>
          <a:p>
            <a:pPr indent="0" lvl="0" marL="546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C4C4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546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CA" sz="2000">
                <a:solidFill>
                  <a:srgbClr val="4C4C4C"/>
                </a:solidFill>
                <a:latin typeface="Georgia"/>
                <a:ea typeface="Georgia"/>
                <a:cs typeface="Georgia"/>
                <a:sym typeface="Georgia"/>
              </a:rPr>
              <a:t>Guy Stéphane Waffo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indent="0" lvl="0" marL="939800" marR="1270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500">
                <a:solidFill>
                  <a:srgbClr val="6F8090"/>
                </a:solidFill>
                <a:latin typeface="Georgia"/>
                <a:ea typeface="Georgia"/>
                <a:cs typeface="Georgia"/>
                <a:sym typeface="Georgia"/>
              </a:rPr>
              <a:t>       Epita - Cyber 3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91" name="Google Shape;9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2825" y="3428660"/>
            <a:ext cx="5778351" cy="28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5325" y="3456850"/>
            <a:ext cx="1630100" cy="16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/>
        </p:nvSpPr>
        <p:spPr>
          <a:xfrm>
            <a:off x="179855" y="-21668"/>
            <a:ext cx="143583" cy="173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1A208D"/>
                </a:solidFill>
                <a:latin typeface="Georgia"/>
                <a:ea typeface="Georgia"/>
                <a:cs typeface="Georgia"/>
                <a:sym typeface="Georgia"/>
              </a:rPr>
              <a:t>4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0" name="Google Shape;200;p28"/>
          <p:cNvSpPr txBox="1"/>
          <p:nvPr>
            <p:ph type="title"/>
          </p:nvPr>
        </p:nvSpPr>
        <p:spPr>
          <a:xfrm>
            <a:off x="510099" y="320198"/>
            <a:ext cx="81237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1739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Trois cadres principaux</a:t>
            </a:r>
            <a:endParaRPr/>
          </a:p>
        </p:txBody>
      </p:sp>
      <p:grpSp>
        <p:nvGrpSpPr>
          <p:cNvPr id="201" name="Google Shape;201;p28"/>
          <p:cNvGrpSpPr/>
          <p:nvPr/>
        </p:nvGrpSpPr>
        <p:grpSpPr>
          <a:xfrm>
            <a:off x="3398624" y="1888106"/>
            <a:ext cx="1750961" cy="1385610"/>
            <a:chOff x="1713473" y="1270392"/>
            <a:chExt cx="1178116" cy="932293"/>
          </a:xfrm>
        </p:grpSpPr>
        <p:pic>
          <p:nvPicPr>
            <p:cNvPr id="202" name="Google Shape;202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114428" y="1630357"/>
              <a:ext cx="777161" cy="5723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13473" y="1270392"/>
              <a:ext cx="457862" cy="602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77174" y="1385411"/>
              <a:ext cx="99739" cy="23378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5" name="Google Shape;205;p28"/>
          <p:cNvSpPr txBox="1"/>
          <p:nvPr/>
        </p:nvSpPr>
        <p:spPr>
          <a:xfrm>
            <a:off x="4026274" y="1769308"/>
            <a:ext cx="159957" cy="2500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600">
                <a:latin typeface="Calibri"/>
                <a:ea typeface="Calibri"/>
                <a:cs typeface="Calibri"/>
                <a:sym typeface="Calibri"/>
              </a:rPr>
              <a:t>?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8"/>
          <p:cNvSpPr txBox="1"/>
          <p:nvPr/>
        </p:nvSpPr>
        <p:spPr>
          <a:xfrm>
            <a:off x="3512507" y="3559965"/>
            <a:ext cx="2289779" cy="2500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CA" sz="1600">
                <a:solidFill>
                  <a:srgbClr val="548235"/>
                </a:solidFill>
                <a:latin typeface="Calibri"/>
                <a:ea typeface="Calibri"/>
                <a:cs typeface="Calibri"/>
                <a:sym typeface="Calibri"/>
              </a:rPr>
              <a:t>Apprentissage non supervisé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8"/>
          <p:cNvSpPr txBox="1"/>
          <p:nvPr/>
        </p:nvSpPr>
        <p:spPr>
          <a:xfrm>
            <a:off x="914481" y="3559965"/>
            <a:ext cx="2026542" cy="2500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CA" sz="1600">
                <a:solidFill>
                  <a:srgbClr val="548235"/>
                </a:solidFill>
                <a:latin typeface="Calibri"/>
                <a:ea typeface="Calibri"/>
                <a:cs typeface="Calibri"/>
                <a:sym typeface="Calibri"/>
              </a:rPr>
              <a:t>Apprentissage supervisé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8" name="Google Shape;208;p28"/>
          <p:cNvGrpSpPr/>
          <p:nvPr/>
        </p:nvGrpSpPr>
        <p:grpSpPr>
          <a:xfrm>
            <a:off x="1408818" y="1888106"/>
            <a:ext cx="693119" cy="895384"/>
            <a:chOff x="710279" y="1270392"/>
            <a:chExt cx="466358" cy="602450"/>
          </a:xfrm>
        </p:grpSpPr>
        <p:pic>
          <p:nvPicPr>
            <p:cNvPr id="209" name="Google Shape;209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10279" y="1270392"/>
              <a:ext cx="457862" cy="602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76898" y="1385295"/>
              <a:ext cx="99739" cy="23378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1" name="Google Shape;211;p28"/>
          <p:cNvSpPr txBox="1"/>
          <p:nvPr/>
        </p:nvSpPr>
        <p:spPr>
          <a:xfrm>
            <a:off x="2337229" y="2106077"/>
            <a:ext cx="342585" cy="45961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0775">
            <a:spAutoFit/>
          </a:bodyPr>
          <a:lstStyle/>
          <a:p>
            <a:pPr indent="0" lvl="0" marL="50800" rtl="0" algn="l">
              <a:lnSpc>
                <a:spcPct val="119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latin typeface="Calibri"/>
                <a:ea typeface="Calibri"/>
                <a:cs typeface="Calibri"/>
                <a:sym typeface="Calibri"/>
              </a:rPr>
              <a:t>......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50800" rtl="0" algn="l">
              <a:lnSpc>
                <a:spcPct val="119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latin typeface="Calibri"/>
                <a:ea typeface="Calibri"/>
                <a:cs typeface="Calibri"/>
                <a:sym typeface="Calibri"/>
              </a:rPr>
              <a:t>......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latin typeface="Calibri"/>
                <a:ea typeface="Calibri"/>
                <a:cs typeface="Calibri"/>
                <a:sym typeface="Calibri"/>
              </a:rPr>
              <a:t>...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8"/>
          <p:cNvSpPr/>
          <p:nvPr/>
        </p:nvSpPr>
        <p:spPr>
          <a:xfrm>
            <a:off x="2395922" y="1833608"/>
            <a:ext cx="193964" cy="184033"/>
          </a:xfrm>
          <a:custGeom>
            <a:rect b="b" l="l" r="r" t="t"/>
            <a:pathLst>
              <a:path extrusionOk="0" h="123825" w="97790">
                <a:moveTo>
                  <a:pt x="0" y="0"/>
                </a:moveTo>
                <a:lnTo>
                  <a:pt x="97784" y="0"/>
                </a:lnTo>
                <a:lnTo>
                  <a:pt x="97784" y="123652"/>
                </a:lnTo>
                <a:lnTo>
                  <a:pt x="0" y="123652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213" name="Google Shape;213;p28"/>
          <p:cNvSpPr txBox="1"/>
          <p:nvPr/>
        </p:nvSpPr>
        <p:spPr>
          <a:xfrm>
            <a:off x="2431454" y="1831163"/>
            <a:ext cx="120912" cy="1745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07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latin typeface="Calibri"/>
                <a:ea typeface="Calibri"/>
                <a:cs typeface="Calibri"/>
                <a:sym typeface="Calibri"/>
              </a:rPr>
              <a:t>?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8"/>
          <p:cNvSpPr/>
          <p:nvPr/>
        </p:nvSpPr>
        <p:spPr>
          <a:xfrm>
            <a:off x="2492898" y="2023370"/>
            <a:ext cx="0" cy="83051"/>
          </a:xfrm>
          <a:custGeom>
            <a:rect b="b" l="l" r="r" t="t"/>
            <a:pathLst>
              <a:path extrusionOk="0" h="55880" w="120000">
                <a:moveTo>
                  <a:pt x="0" y="0"/>
                </a:moveTo>
                <a:lnTo>
                  <a:pt x="0" y="55649"/>
                </a:lnTo>
              </a:path>
            </a:pathLst>
          </a:custGeom>
          <a:noFill/>
          <a:ln cap="flat" cmpd="sng" w="9525">
            <a:solidFill>
              <a:srgbClr val="4472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grpSp>
        <p:nvGrpSpPr>
          <p:cNvPr id="215" name="Google Shape;215;p28"/>
          <p:cNvGrpSpPr/>
          <p:nvPr/>
        </p:nvGrpSpPr>
        <p:grpSpPr>
          <a:xfrm>
            <a:off x="6107451" y="1888106"/>
            <a:ext cx="1750961" cy="1385610"/>
            <a:chOff x="3079173" y="1270392"/>
            <a:chExt cx="1178116" cy="932293"/>
          </a:xfrm>
        </p:grpSpPr>
        <p:pic>
          <p:nvPicPr>
            <p:cNvPr id="216" name="Google Shape;216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480128" y="1630357"/>
              <a:ext cx="777161" cy="5723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79173" y="1270392"/>
              <a:ext cx="457862" cy="602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442875" y="1385411"/>
              <a:ext cx="99739" cy="23378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9" name="Google Shape;219;p28"/>
          <p:cNvSpPr txBox="1"/>
          <p:nvPr/>
        </p:nvSpPr>
        <p:spPr>
          <a:xfrm>
            <a:off x="6735100" y="1769308"/>
            <a:ext cx="159957" cy="2500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600">
                <a:latin typeface="Calibri"/>
                <a:ea typeface="Calibri"/>
                <a:cs typeface="Calibri"/>
                <a:sym typeface="Calibri"/>
              </a:rPr>
              <a:t>?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8"/>
          <p:cNvSpPr txBox="1"/>
          <p:nvPr/>
        </p:nvSpPr>
        <p:spPr>
          <a:xfrm>
            <a:off x="6221334" y="3559965"/>
            <a:ext cx="2563091" cy="2500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CA" sz="1600">
                <a:solidFill>
                  <a:srgbClr val="548235"/>
                </a:solidFill>
                <a:latin typeface="Calibri"/>
                <a:ea typeface="Calibri"/>
                <a:cs typeface="Calibri"/>
                <a:sym typeface="Calibri"/>
              </a:rPr>
              <a:t>Apprentissage semi-supervisé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8"/>
          <p:cNvSpPr txBox="1"/>
          <p:nvPr>
            <p:ph idx="11" type="ftr"/>
          </p:nvPr>
        </p:nvSpPr>
        <p:spPr>
          <a:xfrm>
            <a:off x="6775343" y="4765195"/>
            <a:ext cx="2674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  <p:pic>
        <p:nvPicPr>
          <p:cNvPr id="223" name="Google Shape;223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7575" y="1306280"/>
            <a:ext cx="676275" cy="1967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55651" y="1454175"/>
            <a:ext cx="813049" cy="8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 txBox="1"/>
          <p:nvPr/>
        </p:nvSpPr>
        <p:spPr>
          <a:xfrm>
            <a:off x="179855" y="-21668"/>
            <a:ext cx="143583" cy="173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1A208D"/>
                </a:solidFill>
                <a:latin typeface="Georgia"/>
                <a:ea typeface="Georgia"/>
                <a:cs typeface="Georgia"/>
                <a:sym typeface="Georgia"/>
              </a:rPr>
              <a:t>5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0" name="Google Shape;230;p29"/>
          <p:cNvSpPr txBox="1"/>
          <p:nvPr>
            <p:ph type="title"/>
          </p:nvPr>
        </p:nvSpPr>
        <p:spPr>
          <a:xfrm>
            <a:off x="2415223" y="320198"/>
            <a:ext cx="43101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Induction et déduction</a:t>
            </a:r>
            <a:endParaRPr/>
          </a:p>
        </p:txBody>
      </p:sp>
      <p:sp>
        <p:nvSpPr>
          <p:cNvPr id="231" name="Google Shape;231;p29"/>
          <p:cNvSpPr txBox="1"/>
          <p:nvPr/>
        </p:nvSpPr>
        <p:spPr>
          <a:xfrm>
            <a:off x="892485" y="1288441"/>
            <a:ext cx="7559400" cy="29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-317500" lvl="0" marL="342900" marR="8890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L'</a:t>
            </a:r>
            <a:r>
              <a:rPr lang="fr-CA" sz="2000">
                <a:solidFill>
                  <a:srgbClr val="D417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induction 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est le processus qui consiste à déduire des principes généraux à partir de faits ou d'exemples particuliers.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342900" marR="1270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La </a:t>
            </a:r>
            <a:r>
              <a:rPr lang="fr-CA" sz="2000">
                <a:solidFill>
                  <a:srgbClr val="D417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déduction 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est, quant à elle, le processus de raisonnement dans lequel une conclusion découle nécessairement des prémisses énoncées  il s'agit d'une inférence par raisonnement du général au particulier.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429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C'est ainsi que les mathématiciens démontrent des théorèmes à partir d'axiomes.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2" name="Google Shape;23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9"/>
          <p:cNvSpPr txBox="1"/>
          <p:nvPr>
            <p:ph idx="11" type="ftr"/>
          </p:nvPr>
        </p:nvSpPr>
        <p:spPr>
          <a:xfrm>
            <a:off x="6469793" y="4820195"/>
            <a:ext cx="2674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/>
          <p:cNvSpPr txBox="1"/>
          <p:nvPr/>
        </p:nvSpPr>
        <p:spPr>
          <a:xfrm>
            <a:off x="133757" y="-21668"/>
            <a:ext cx="235527" cy="173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1A208D"/>
                </a:solidFill>
                <a:latin typeface="Georgia"/>
                <a:ea typeface="Georgia"/>
                <a:cs typeface="Georgia"/>
                <a:sym typeface="Georgia"/>
              </a:rPr>
              <a:t>12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9" name="Google Shape;239;p30"/>
          <p:cNvSpPr txBox="1"/>
          <p:nvPr>
            <p:ph type="ctrTitle"/>
          </p:nvPr>
        </p:nvSpPr>
        <p:spPr>
          <a:xfrm>
            <a:off x="1836103" y="320198"/>
            <a:ext cx="54717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Applications populaires</a:t>
            </a:r>
            <a:endParaRPr/>
          </a:p>
        </p:txBody>
      </p:sp>
      <p:grpSp>
        <p:nvGrpSpPr>
          <p:cNvPr id="240" name="Google Shape;240;p30"/>
          <p:cNvGrpSpPr/>
          <p:nvPr/>
        </p:nvGrpSpPr>
        <p:grpSpPr>
          <a:xfrm>
            <a:off x="928165" y="1212962"/>
            <a:ext cx="2709251" cy="1173922"/>
            <a:chOff x="467950" y="816129"/>
            <a:chExt cx="1822891" cy="789861"/>
          </a:xfrm>
        </p:grpSpPr>
        <p:pic>
          <p:nvPicPr>
            <p:cNvPr id="241" name="Google Shape;241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84047" y="1290304"/>
              <a:ext cx="406794" cy="2694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67950" y="816129"/>
              <a:ext cx="1397083" cy="78986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3" name="Google Shape;243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75306" y="2519494"/>
            <a:ext cx="1347813" cy="961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74673" y="1732383"/>
            <a:ext cx="902144" cy="64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0"/>
          <p:cNvSpPr txBox="1"/>
          <p:nvPr/>
        </p:nvSpPr>
        <p:spPr>
          <a:xfrm>
            <a:off x="4357948" y="3569428"/>
            <a:ext cx="744367" cy="2029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85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300">
                <a:latin typeface="Calibri"/>
                <a:ea typeface="Calibri"/>
                <a:cs typeface="Calibri"/>
                <a:sym typeface="Calibri"/>
              </a:rPr>
              <a:t>Médecine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6" name="Google Shape;246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83283" y="2603746"/>
            <a:ext cx="1702803" cy="1286562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0"/>
          <p:cNvSpPr txBox="1"/>
          <p:nvPr/>
        </p:nvSpPr>
        <p:spPr>
          <a:xfrm>
            <a:off x="1610479" y="3899966"/>
            <a:ext cx="1393012" cy="2029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85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300">
                <a:latin typeface="Calibri"/>
                <a:ea typeface="Calibri"/>
                <a:cs typeface="Calibri"/>
                <a:sym typeface="Calibri"/>
              </a:rPr>
              <a:t>Reconnaissance d'images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62977" y="1212918"/>
            <a:ext cx="1409013" cy="943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157184" y="3646674"/>
            <a:ext cx="1552933" cy="86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0"/>
          <p:cNvSpPr txBox="1"/>
          <p:nvPr/>
        </p:nvSpPr>
        <p:spPr>
          <a:xfrm>
            <a:off x="6315479" y="4517966"/>
            <a:ext cx="16260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85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300">
                <a:latin typeface="Calibri"/>
                <a:ea typeface="Calibri"/>
                <a:cs typeface="Calibri"/>
                <a:sym typeface="Calibri"/>
              </a:rPr>
              <a:t>Finance et affaires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" name="Google Shape;251;p3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0"/>
          <p:cNvSpPr txBox="1"/>
          <p:nvPr>
            <p:ph idx="11" type="ftr"/>
          </p:nvPr>
        </p:nvSpPr>
        <p:spPr>
          <a:xfrm>
            <a:off x="6522343" y="4804795"/>
            <a:ext cx="2674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"/>
          <p:cNvSpPr txBox="1"/>
          <p:nvPr/>
        </p:nvSpPr>
        <p:spPr>
          <a:xfrm>
            <a:off x="179855" y="-21668"/>
            <a:ext cx="143583" cy="173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1A208D"/>
                </a:solidFill>
                <a:latin typeface="Georgia"/>
                <a:ea typeface="Georgia"/>
                <a:cs typeface="Georgia"/>
                <a:sym typeface="Georgia"/>
              </a:rPr>
              <a:t>6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8" name="Google Shape;258;p31"/>
          <p:cNvSpPr txBox="1"/>
          <p:nvPr>
            <p:ph type="title"/>
          </p:nvPr>
        </p:nvSpPr>
        <p:spPr>
          <a:xfrm>
            <a:off x="2218237" y="320198"/>
            <a:ext cx="47043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Plan du cours </a:t>
            </a:r>
            <a:endParaRPr/>
          </a:p>
        </p:txBody>
      </p:sp>
      <p:sp>
        <p:nvSpPr>
          <p:cNvPr id="259" name="Google Shape;259;p31"/>
          <p:cNvSpPr txBox="1"/>
          <p:nvPr/>
        </p:nvSpPr>
        <p:spPr>
          <a:xfrm>
            <a:off x="892485" y="1124668"/>
            <a:ext cx="7305124" cy="2289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5750">
            <a:spAutoFit/>
          </a:bodyPr>
          <a:lstStyle/>
          <a:p>
            <a:pPr indent="-3175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Apprentissage supervisé 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1" marL="838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6F8090"/>
              </a:buClr>
              <a:buSzPts val="1800"/>
              <a:buFont typeface="Arial"/>
              <a:buChar char="❑"/>
            </a:pPr>
            <a:r>
              <a:rPr lang="fr-CA" sz="1800">
                <a:latin typeface="Times New Roman"/>
                <a:ea typeface="Times New Roman"/>
                <a:cs typeface="Times New Roman"/>
                <a:sym typeface="Times New Roman"/>
              </a:rPr>
              <a:t>Le principe de minimisation empirique des risques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1" marL="838200" marR="12700" rtl="0" algn="l">
              <a:lnSpc>
                <a:spcPct val="119000"/>
              </a:lnSpc>
              <a:spcBef>
                <a:spcPts val="100"/>
              </a:spcBef>
              <a:spcAft>
                <a:spcPts val="0"/>
              </a:spcAft>
              <a:buClr>
                <a:srgbClr val="6F8090"/>
              </a:buClr>
              <a:buSzPts val="1800"/>
              <a:buFont typeface="Arial"/>
              <a:buChar char="❑"/>
            </a:pPr>
            <a:r>
              <a:rPr lang="fr-CA" sz="1800">
                <a:latin typeface="Times New Roman"/>
                <a:ea typeface="Times New Roman"/>
                <a:cs typeface="Times New Roman"/>
                <a:sym typeface="Times New Roman"/>
              </a:rPr>
              <a:t>Modèles quantitatifs pour l'apprentissage automatique leur lien avec le principe ERM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1" marL="838200" rtl="0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1800"/>
              <a:buFont typeface="Arial"/>
              <a:buChar char="❑"/>
            </a:pPr>
            <a:r>
              <a:rPr lang="fr-CA" sz="1800">
                <a:latin typeface="Times New Roman"/>
                <a:ea typeface="Times New Roman"/>
                <a:cs typeface="Times New Roman"/>
                <a:sym typeface="Times New Roman"/>
              </a:rPr>
              <a:t>Optimisation convexe sans contrainte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1" marL="838200" rtl="0" algn="l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1800"/>
              <a:buFont typeface="Arial"/>
              <a:buChar char="❑"/>
            </a:pPr>
            <a:r>
              <a:rPr lang="fr-CA" sz="1800">
                <a:latin typeface="Times New Roman"/>
                <a:ea typeface="Times New Roman"/>
                <a:cs typeface="Times New Roman"/>
                <a:sym typeface="Times New Roman"/>
              </a:rPr>
              <a:t>Cohérence du principe de la GRE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1" marL="838200" rtl="0" algn="l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1800"/>
              <a:buFont typeface="Arial"/>
              <a:buChar char="❑"/>
            </a:pPr>
            <a:r>
              <a:rPr lang="fr-CA" sz="1800">
                <a:latin typeface="Times New Roman"/>
                <a:ea typeface="Times New Roman"/>
                <a:cs typeface="Times New Roman"/>
                <a:sym typeface="Times New Roman"/>
              </a:rPr>
              <a:t>Chronologie de l'apprentissage profond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1" marL="838200" rtl="0" algn="l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1800"/>
              <a:buFont typeface="Arial"/>
              <a:buChar char="❑"/>
            </a:pPr>
            <a:r>
              <a:rPr lang="fr-CA" sz="1800">
                <a:latin typeface="Times New Roman"/>
                <a:ea typeface="Times New Roman"/>
                <a:cs typeface="Times New Roman"/>
                <a:sym typeface="Times New Roman"/>
              </a:rPr>
              <a:t>Classification multi-classes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Apprentissage non supervisé et semi-supervisé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0" name="Google Shape;26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1"/>
          <p:cNvSpPr txBox="1"/>
          <p:nvPr>
            <p:ph idx="11" type="ftr"/>
          </p:nvPr>
        </p:nvSpPr>
        <p:spPr>
          <a:xfrm>
            <a:off x="6522343" y="4797370"/>
            <a:ext cx="2674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/>
        </p:nvSpPr>
        <p:spPr>
          <a:xfrm>
            <a:off x="179855" y="-21668"/>
            <a:ext cx="143583" cy="173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1A208D"/>
                </a:solidFill>
                <a:latin typeface="Georgia"/>
                <a:ea typeface="Georgia"/>
                <a:cs typeface="Georgia"/>
                <a:sym typeface="Georgia"/>
              </a:rPr>
              <a:t>7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7" name="Google Shape;267;p32"/>
          <p:cNvSpPr txBox="1"/>
          <p:nvPr>
            <p:ph type="title"/>
          </p:nvPr>
        </p:nvSpPr>
        <p:spPr>
          <a:xfrm>
            <a:off x="510099" y="320198"/>
            <a:ext cx="81237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30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Cas d’application :Reconnaissance des formes</a:t>
            </a:r>
            <a:endParaRPr/>
          </a:p>
        </p:txBody>
      </p:sp>
      <p:sp>
        <p:nvSpPr>
          <p:cNvPr id="268" name="Google Shape;268;p32"/>
          <p:cNvSpPr txBox="1"/>
          <p:nvPr/>
        </p:nvSpPr>
        <p:spPr>
          <a:xfrm>
            <a:off x="688949" y="1177643"/>
            <a:ext cx="7672899" cy="28124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0" lvl="0" marL="25400" marR="381000" rtl="0" algn="just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Si l'on considère le contexte de l'apprentissage supervisé pour la reconnaissance des formes 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520700" marR="1511300" rtl="0" algn="just">
              <a:lnSpc>
                <a:spcPct val="102699"/>
              </a:lnSpc>
              <a:spcBef>
                <a:spcPts val="50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Les données consistent en des paires d'exemples (représentation vectorielle d'une observation, étiquette de classe),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520700" marR="12700" rtl="0" algn="just">
              <a:lnSpc>
                <a:spcPct val="102699"/>
              </a:lnSpc>
              <a:spcBef>
                <a:spcPts val="50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Les étiquettes de classe sont souvent </a:t>
            </a:r>
            <a:r>
              <a:rPr lang="fr-CA" sz="2000">
                <a:latin typeface="Cambria"/>
                <a:ea typeface="Cambria"/>
                <a:cs typeface="Cambria"/>
                <a:sym typeface="Cambria"/>
              </a:rPr>
              <a:t>Y </a:t>
            </a: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= {1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, . . . , </a:t>
            </a:r>
            <a:r>
              <a:rPr lang="fr-CA" sz="2000">
                <a:latin typeface="Cambria"/>
                <a:ea typeface="Cambria"/>
                <a:cs typeface="Cambria"/>
                <a:sym typeface="Cambria"/>
              </a:rPr>
              <a:t>K} 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avec 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K 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grand (mais dans la théorie du ML, nous considérons le cas de la classification binaire </a:t>
            </a:r>
            <a:r>
              <a:rPr lang="fr-CA" sz="2000">
                <a:latin typeface="Cambria"/>
                <a:ea typeface="Cambria"/>
                <a:cs typeface="Cambria"/>
                <a:sym typeface="Cambria"/>
              </a:rPr>
              <a:t>Y </a:t>
            </a: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= {-1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-CA" sz="2000">
                <a:latin typeface="Cambria"/>
                <a:ea typeface="Cambria"/>
                <a:cs typeface="Cambria"/>
                <a:sym typeface="Cambria"/>
              </a:rPr>
              <a:t>+1}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),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520700" marR="127000" rtl="0" algn="just">
              <a:lnSpc>
                <a:spcPct val="102699"/>
              </a:lnSpc>
              <a:spcBef>
                <a:spcPts val="50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L'algorithme d'apprentissage construit une association entre la représentation vectorielle d'une observation</a:t>
            </a:r>
            <a:r>
              <a:rPr lang="fr-CA" sz="2000">
                <a:latin typeface="Cambria"/>
                <a:ea typeface="Cambria"/>
                <a:cs typeface="Cambria"/>
                <a:sym typeface="Cambria"/>
              </a:rPr>
              <a:t> → 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l'étiquette de la classe,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52070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Objectif : Faire peu d'erreurs sur des exemples non vus.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9" name="Google Shape;26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2"/>
          <p:cNvSpPr txBox="1"/>
          <p:nvPr>
            <p:ph idx="11" type="ftr"/>
          </p:nvPr>
        </p:nvSpPr>
        <p:spPr>
          <a:xfrm>
            <a:off x="6465643" y="4842570"/>
            <a:ext cx="2674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/>
          <p:nvPr/>
        </p:nvSpPr>
        <p:spPr>
          <a:xfrm>
            <a:off x="179855" y="-21668"/>
            <a:ext cx="143583" cy="173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1A208D"/>
                </a:solidFill>
                <a:latin typeface="Georgia"/>
                <a:ea typeface="Georgia"/>
                <a:cs typeface="Georgia"/>
                <a:sym typeface="Georgia"/>
              </a:rPr>
              <a:t>8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6" name="Google Shape;276;p33"/>
          <p:cNvSpPr txBox="1"/>
          <p:nvPr>
            <p:ph type="title"/>
          </p:nvPr>
        </p:nvSpPr>
        <p:spPr>
          <a:xfrm>
            <a:off x="1124325" y="320200"/>
            <a:ext cx="66378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Reconnaissance des formes (exemple)</a:t>
            </a:r>
            <a:endParaRPr/>
          </a:p>
        </p:txBody>
      </p:sp>
      <p:sp>
        <p:nvSpPr>
          <p:cNvPr id="277" name="Google Shape;277;p33"/>
          <p:cNvSpPr txBox="1"/>
          <p:nvPr/>
        </p:nvSpPr>
        <p:spPr>
          <a:xfrm>
            <a:off x="2105133" y="1111769"/>
            <a:ext cx="4929699" cy="2850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77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Classification IRIS, Ronald Fisher (1936)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8" name="Google Shape;27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4603" y="1632446"/>
            <a:ext cx="1872800" cy="2498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65004" y="2726231"/>
            <a:ext cx="1872800" cy="140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64985" y="2607117"/>
            <a:ext cx="1872634" cy="1523643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3"/>
          <p:cNvSpPr txBox="1"/>
          <p:nvPr/>
        </p:nvSpPr>
        <p:spPr>
          <a:xfrm>
            <a:off x="1465053" y="4161817"/>
            <a:ext cx="1298549" cy="2850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77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Iris Setosa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2" name="Google Shape;282;p33"/>
          <p:cNvSpPr txBox="1"/>
          <p:nvPr/>
        </p:nvSpPr>
        <p:spPr>
          <a:xfrm>
            <a:off x="4058374" y="4161817"/>
            <a:ext cx="1712926" cy="2850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77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Iris Versicolor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3" name="Google Shape;283;p33"/>
          <p:cNvSpPr txBox="1"/>
          <p:nvPr/>
        </p:nvSpPr>
        <p:spPr>
          <a:xfrm>
            <a:off x="6901829" y="4161817"/>
            <a:ext cx="1626020" cy="2850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77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Iris Virginica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4" name="Google Shape;284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3"/>
          <p:cNvSpPr txBox="1"/>
          <p:nvPr>
            <p:ph idx="11" type="ftr"/>
          </p:nvPr>
        </p:nvSpPr>
        <p:spPr>
          <a:xfrm>
            <a:off x="6464968" y="4804795"/>
            <a:ext cx="2674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4"/>
          <p:cNvSpPr txBox="1"/>
          <p:nvPr/>
        </p:nvSpPr>
        <p:spPr>
          <a:xfrm>
            <a:off x="179855" y="-21668"/>
            <a:ext cx="143583" cy="173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1A208D"/>
                </a:solidFill>
                <a:latin typeface="Georgia"/>
                <a:ea typeface="Georgia"/>
                <a:cs typeface="Georgia"/>
                <a:sym typeface="Georgia"/>
              </a:rPr>
              <a:t>9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1" name="Google Shape;291;p34"/>
          <p:cNvSpPr txBox="1"/>
          <p:nvPr>
            <p:ph type="title"/>
          </p:nvPr>
        </p:nvSpPr>
        <p:spPr>
          <a:xfrm>
            <a:off x="1364700" y="275550"/>
            <a:ext cx="63900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Reconnaissance des formes (exemple)</a:t>
            </a:r>
            <a:endParaRPr/>
          </a:p>
        </p:txBody>
      </p:sp>
      <p:sp>
        <p:nvSpPr>
          <p:cNvPr id="292" name="Google Shape;292;p34"/>
          <p:cNvSpPr txBox="1"/>
          <p:nvPr/>
        </p:nvSpPr>
        <p:spPr>
          <a:xfrm>
            <a:off x="892485" y="838644"/>
            <a:ext cx="7492790" cy="13769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-317500" lvl="0" marL="342900" marR="1270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La première étape consiste à formaliser la perception des fleurs avec des caractéristiques communes pertinentes, qui constituent les caractéristiques de leurs représentations vectorielles.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Cela nécessite généralement l'intervention d'un expert.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3" name="Google Shape;29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20452" y="2554132"/>
            <a:ext cx="1872894" cy="1847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4"/>
          <p:cNvSpPr txBox="1"/>
          <p:nvPr>
            <p:ph idx="11" type="ftr"/>
          </p:nvPr>
        </p:nvSpPr>
        <p:spPr>
          <a:xfrm>
            <a:off x="6469793" y="4765195"/>
            <a:ext cx="2674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5"/>
          <p:cNvSpPr txBox="1"/>
          <p:nvPr/>
        </p:nvSpPr>
        <p:spPr>
          <a:xfrm>
            <a:off x="133757" y="-21668"/>
            <a:ext cx="235527" cy="173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1A208D"/>
                </a:solidFill>
                <a:latin typeface="Georgia"/>
                <a:ea typeface="Georgia"/>
                <a:cs typeface="Georgia"/>
                <a:sym typeface="Georgia"/>
              </a:rPr>
              <a:t>10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1" name="Google Shape;301;p35"/>
          <p:cNvSpPr txBox="1"/>
          <p:nvPr/>
        </p:nvSpPr>
        <p:spPr>
          <a:xfrm>
            <a:off x="892485" y="320198"/>
            <a:ext cx="6436066" cy="9277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838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CA" sz="2500">
                <a:solidFill>
                  <a:srgbClr val="00688A"/>
                </a:solidFill>
                <a:latin typeface="Georgia"/>
                <a:ea typeface="Georgia"/>
                <a:cs typeface="Georgia"/>
                <a:sym typeface="Georgia"/>
              </a:rPr>
              <a:t>Reconnaissance des formes (exemple)</a:t>
            </a:r>
            <a:endParaRPr sz="25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Si les observations proviennent d'un champ d'iris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2" name="Google Shape;30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7253" y="2163899"/>
            <a:ext cx="3291100" cy="20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5"/>
          <p:cNvSpPr txBox="1"/>
          <p:nvPr>
            <p:ph idx="11" type="ftr"/>
          </p:nvPr>
        </p:nvSpPr>
        <p:spPr>
          <a:xfrm>
            <a:off x="6465643" y="4819670"/>
            <a:ext cx="2674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6"/>
          <p:cNvSpPr txBox="1"/>
          <p:nvPr>
            <p:ph type="title"/>
          </p:nvPr>
        </p:nvSpPr>
        <p:spPr>
          <a:xfrm>
            <a:off x="1124325" y="320200"/>
            <a:ext cx="69279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Reconnaissance des formes (exemple)</a:t>
            </a:r>
            <a:endParaRPr/>
          </a:p>
        </p:txBody>
      </p:sp>
      <p:sp>
        <p:nvSpPr>
          <p:cNvPr id="310" name="Google Shape;310;p36"/>
          <p:cNvSpPr txBox="1"/>
          <p:nvPr/>
        </p:nvSpPr>
        <p:spPr>
          <a:xfrm>
            <a:off x="892485" y="793532"/>
            <a:ext cx="7439891" cy="2850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775">
            <a:spAutoFit/>
          </a:bodyPr>
          <a:lstStyle/>
          <a:p>
            <a:pPr indent="-3175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Si les observations proviennent d'un champ d'iris, elles deviennent alors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1" name="Google Shape;31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5179" y="1417530"/>
            <a:ext cx="4548718" cy="1020756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6"/>
          <p:cNvSpPr txBox="1"/>
          <p:nvPr/>
        </p:nvSpPr>
        <p:spPr>
          <a:xfrm>
            <a:off x="4430178" y="2469275"/>
            <a:ext cx="279610" cy="2850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77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...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3" name="Google Shape;313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1427" y="2770741"/>
            <a:ext cx="4529104" cy="68579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6"/>
          <p:cNvSpPr txBox="1"/>
          <p:nvPr/>
        </p:nvSpPr>
        <p:spPr>
          <a:xfrm>
            <a:off x="4430178" y="3487405"/>
            <a:ext cx="279610" cy="2850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77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...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5" name="Google Shape;315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41504" y="3788951"/>
            <a:ext cx="4523718" cy="680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6"/>
          <p:cNvSpPr txBox="1"/>
          <p:nvPr>
            <p:ph idx="11" type="ftr"/>
          </p:nvPr>
        </p:nvSpPr>
        <p:spPr>
          <a:xfrm>
            <a:off x="6500018" y="4765195"/>
            <a:ext cx="2674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>
            <p:ph type="title"/>
          </p:nvPr>
        </p:nvSpPr>
        <p:spPr>
          <a:xfrm>
            <a:off x="1811167" y="320198"/>
            <a:ext cx="55179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Reconnaissance des formes (exemple)</a:t>
            </a:r>
            <a:endParaRPr/>
          </a:p>
        </p:txBody>
      </p:sp>
      <p:sp>
        <p:nvSpPr>
          <p:cNvPr id="323" name="Google Shape;323;p37"/>
          <p:cNvSpPr txBox="1"/>
          <p:nvPr/>
        </p:nvSpPr>
        <p:spPr>
          <a:xfrm>
            <a:off x="892485" y="1441708"/>
            <a:ext cx="7238370" cy="24679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-317500" lvl="0" marL="342900" marR="44450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La constitution des observations vectorisées et des étiquettes qui leur sont associées prend généralement beaucoup de temps.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342900" marR="1270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De nombreuses études se concentrent désormais sur l'apprentissage de la représentation à l'aide de réseaux neuronaux profonds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342900" marR="11430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Deuxième étape : L'apprentissage se traduit alors par la recherche d'une fonction qui met en correspondance les observations vectorisées (entrées) avec les sorties qui leur sont associées.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4" name="Google Shape;32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7"/>
          <p:cNvSpPr txBox="1"/>
          <p:nvPr>
            <p:ph idx="11" type="ftr"/>
          </p:nvPr>
        </p:nvSpPr>
        <p:spPr>
          <a:xfrm>
            <a:off x="6465643" y="4857395"/>
            <a:ext cx="2674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510099" y="320198"/>
            <a:ext cx="8123700" cy="38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Sommaire</a:t>
            </a:r>
            <a:endParaRPr/>
          </a:p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365750" y="1183004"/>
            <a:ext cx="3977700" cy="2432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-CA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1"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-CA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fr-CA" sz="7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b="1" lang="fr-CA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Introduction Théorique à l’apprentissage Automatique</a:t>
            </a:r>
            <a:endParaRPr b="1"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286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CA" sz="12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fr-CA" sz="700">
                <a:highlight>
                  <a:srgbClr val="FFFFFF"/>
                </a:highlight>
              </a:rPr>
              <a:t>   </a:t>
            </a:r>
            <a:r>
              <a:rPr lang="fr-CA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Théorie de l’approximation</a:t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286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CA" sz="12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fr-CA" sz="700">
                <a:highlight>
                  <a:srgbClr val="FFFFFF"/>
                </a:highlight>
              </a:rPr>
              <a:t>   </a:t>
            </a:r>
            <a:r>
              <a:rPr lang="fr-CA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Apprentissage Supervisé</a:t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286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CA" sz="12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fr-CA" sz="700">
                <a:highlight>
                  <a:srgbClr val="FFFFFF"/>
                </a:highlight>
              </a:rPr>
              <a:t>   </a:t>
            </a:r>
            <a:r>
              <a:rPr lang="fr-CA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Apprentissage Non Supervisé</a:t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CA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-CA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fr-CA" sz="7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b="1" lang="fr-CA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Cadre Technique de l’apprentissage Automatique</a:t>
            </a:r>
            <a:endParaRPr b="1"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CA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-CA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fr-CA" sz="7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b="1" lang="fr-CA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Analyse Exploratoire d’un jeu de données Netflow </a:t>
            </a:r>
            <a:endParaRPr b="1"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0"/>
          <p:cNvSpPr txBox="1"/>
          <p:nvPr>
            <p:ph idx="2" type="body"/>
          </p:nvPr>
        </p:nvSpPr>
        <p:spPr>
          <a:xfrm>
            <a:off x="4709159" y="1183004"/>
            <a:ext cx="3977700" cy="37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-CA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fr-CA" sz="7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b="1" lang="fr-CA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Apprentissage non supervisé.</a:t>
            </a:r>
            <a:endParaRPr b="1"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28600" lvl="0" marL="685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CA" sz="1200"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fr-CA" sz="700"/>
              <a:t>   </a:t>
            </a:r>
            <a:r>
              <a:rPr lang="fr-CA" sz="1200">
                <a:latin typeface="Arial"/>
                <a:ea typeface="Arial"/>
                <a:cs typeface="Arial"/>
                <a:sym typeface="Arial"/>
              </a:rPr>
              <a:t>Data Engineering (Preprocessing et Sélection de variables)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228600" lvl="0" marL="685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CA" sz="1200"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fr-CA" sz="700"/>
              <a:t>   </a:t>
            </a:r>
            <a:r>
              <a:rPr lang="fr-CA" sz="1200">
                <a:latin typeface="Arial"/>
                <a:ea typeface="Arial"/>
                <a:cs typeface="Arial"/>
                <a:sym typeface="Arial"/>
              </a:rPr>
              <a:t>Encodage de données netflow à l’aide d’un auto-encodeur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228600" lvl="0" marL="685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CA" sz="12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fr-CA" sz="700">
                <a:highlight>
                  <a:srgbClr val="FFFFFF"/>
                </a:highlight>
              </a:rPr>
              <a:t>   </a:t>
            </a:r>
            <a:r>
              <a:rPr lang="fr-CA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Visualisation et Clustering de l’espace de l’autencodeur formé</a:t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CA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-CA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fr-CA" sz="7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b="1" lang="fr-CA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Apprentissage supervisé</a:t>
            </a:r>
            <a:endParaRPr b="1"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CA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Utilisation des labels pour prédire les attaques dans les flux</a:t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286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CA" sz="12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fr-CA" sz="700">
                <a:highlight>
                  <a:srgbClr val="FFFFFF"/>
                </a:highlight>
              </a:rPr>
              <a:t>   </a:t>
            </a:r>
            <a:r>
              <a:rPr lang="fr-CA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Approche 1 : Perceptron Multicouche (MLP) </a:t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286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CA" sz="12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fr-CA" sz="700">
                <a:highlight>
                  <a:srgbClr val="FFFFFF"/>
                </a:highlight>
              </a:rPr>
              <a:t>   </a:t>
            </a:r>
            <a:r>
              <a:rPr lang="fr-CA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Approche 2 :  Arbre de décision par Gradient Boosting (LightGBM) </a:t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8"/>
          <p:cNvSpPr txBox="1"/>
          <p:nvPr>
            <p:ph type="title"/>
          </p:nvPr>
        </p:nvSpPr>
        <p:spPr>
          <a:xfrm>
            <a:off x="510099" y="320198"/>
            <a:ext cx="81237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2133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Reconnaissance des formes</a:t>
            </a:r>
            <a:endParaRPr/>
          </a:p>
        </p:txBody>
      </p:sp>
      <p:grpSp>
        <p:nvGrpSpPr>
          <p:cNvPr id="331" name="Google Shape;331;p38"/>
          <p:cNvGrpSpPr/>
          <p:nvPr/>
        </p:nvGrpSpPr>
        <p:grpSpPr>
          <a:xfrm>
            <a:off x="1601435" y="1240587"/>
            <a:ext cx="5958776" cy="1729512"/>
            <a:chOff x="807390" y="834716"/>
            <a:chExt cx="3004216" cy="1163684"/>
          </a:xfrm>
        </p:grpSpPr>
        <p:pic>
          <p:nvPicPr>
            <p:cNvPr id="332" name="Google Shape;332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07390" y="834716"/>
              <a:ext cx="1359839" cy="833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3" name="Google Shape;333;p38"/>
            <p:cNvSpPr/>
            <p:nvPr/>
          </p:nvSpPr>
          <p:spPr>
            <a:xfrm>
              <a:off x="2781352" y="1037010"/>
              <a:ext cx="5080" cy="961390"/>
            </a:xfrm>
            <a:custGeom>
              <a:rect b="b" l="l" r="r" t="t"/>
              <a:pathLst>
                <a:path extrusionOk="0" h="961389" w="5080">
                  <a:moveTo>
                    <a:pt x="0" y="960927"/>
                  </a:moveTo>
                  <a:lnTo>
                    <a:pt x="4888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/>
            </a:p>
          </p:txBody>
        </p:sp>
        <p:sp>
          <p:nvSpPr>
            <p:cNvPr id="334" name="Google Shape;334;p38"/>
            <p:cNvSpPr/>
            <p:nvPr/>
          </p:nvSpPr>
          <p:spPr>
            <a:xfrm>
              <a:off x="2764577" y="1027805"/>
              <a:ext cx="43180" cy="42545"/>
            </a:xfrm>
            <a:custGeom>
              <a:rect b="b" l="l" r="r" t="t"/>
              <a:pathLst>
                <a:path extrusionOk="0" h="42544" w="43180">
                  <a:moveTo>
                    <a:pt x="21710" y="0"/>
                  </a:moveTo>
                  <a:lnTo>
                    <a:pt x="0" y="36801"/>
                  </a:lnTo>
                  <a:lnTo>
                    <a:pt x="732" y="39645"/>
                  </a:lnTo>
                  <a:lnTo>
                    <a:pt x="5143" y="42249"/>
                  </a:lnTo>
                  <a:lnTo>
                    <a:pt x="7985" y="41516"/>
                  </a:lnTo>
                  <a:lnTo>
                    <a:pt x="21616" y="18410"/>
                  </a:lnTo>
                  <a:lnTo>
                    <a:pt x="35011" y="41654"/>
                  </a:lnTo>
                  <a:lnTo>
                    <a:pt x="37846" y="42416"/>
                  </a:lnTo>
                  <a:lnTo>
                    <a:pt x="42282" y="39856"/>
                  </a:lnTo>
                  <a:lnTo>
                    <a:pt x="43044" y="37020"/>
                  </a:lnTo>
                  <a:lnTo>
                    <a:pt x="217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/>
            </a:p>
          </p:txBody>
        </p:sp>
        <p:sp>
          <p:nvSpPr>
            <p:cNvPr id="335" name="Google Shape;335;p38"/>
            <p:cNvSpPr/>
            <p:nvPr/>
          </p:nvSpPr>
          <p:spPr>
            <a:xfrm>
              <a:off x="2733099" y="1944520"/>
              <a:ext cx="1069340" cy="0"/>
            </a:xfrm>
            <a:custGeom>
              <a:rect b="b" l="l" r="r" t="t"/>
              <a:pathLst>
                <a:path extrusionOk="0" h="120000" w="1069339">
                  <a:moveTo>
                    <a:pt x="0" y="0"/>
                  </a:moveTo>
                  <a:lnTo>
                    <a:pt x="1069074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/>
            </a:p>
          </p:txBody>
        </p:sp>
        <p:sp>
          <p:nvSpPr>
            <p:cNvPr id="336" name="Google Shape;336;p38"/>
            <p:cNvSpPr/>
            <p:nvPr/>
          </p:nvSpPr>
          <p:spPr>
            <a:xfrm>
              <a:off x="3769061" y="1922989"/>
              <a:ext cx="42545" cy="43180"/>
            </a:xfrm>
            <a:custGeom>
              <a:rect b="b" l="l" r="r" t="t"/>
              <a:pathLst>
                <a:path extrusionOk="0" h="43180" w="42545">
                  <a:moveTo>
                    <a:pt x="5419" y="0"/>
                  </a:moveTo>
                  <a:lnTo>
                    <a:pt x="2580" y="747"/>
                  </a:lnTo>
                  <a:lnTo>
                    <a:pt x="0" y="5172"/>
                  </a:lnTo>
                  <a:lnTo>
                    <a:pt x="747" y="8012"/>
                  </a:lnTo>
                  <a:lnTo>
                    <a:pt x="23911" y="21531"/>
                  </a:lnTo>
                  <a:lnTo>
                    <a:pt x="747" y="35050"/>
                  </a:lnTo>
                  <a:lnTo>
                    <a:pt x="0" y="37890"/>
                  </a:lnTo>
                  <a:lnTo>
                    <a:pt x="2580" y="42316"/>
                  </a:lnTo>
                  <a:lnTo>
                    <a:pt x="5419" y="43063"/>
                  </a:lnTo>
                  <a:lnTo>
                    <a:pt x="42314" y="21531"/>
                  </a:lnTo>
                  <a:lnTo>
                    <a:pt x="541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/>
            </a:p>
          </p:txBody>
        </p:sp>
        <p:sp>
          <p:nvSpPr>
            <p:cNvPr id="337" name="Google Shape;337;p38"/>
            <p:cNvSpPr/>
            <p:nvPr/>
          </p:nvSpPr>
          <p:spPr>
            <a:xfrm>
              <a:off x="2192493" y="1289479"/>
              <a:ext cx="530225" cy="100330"/>
            </a:xfrm>
            <a:custGeom>
              <a:rect b="b" l="l" r="r" t="t"/>
              <a:pathLst>
                <a:path extrusionOk="0" h="100330" w="530225">
                  <a:moveTo>
                    <a:pt x="0" y="62973"/>
                  </a:moveTo>
                  <a:lnTo>
                    <a:pt x="66632" y="37658"/>
                  </a:lnTo>
                  <a:lnTo>
                    <a:pt x="133448" y="16507"/>
                  </a:lnTo>
                  <a:lnTo>
                    <a:pt x="200428" y="2834"/>
                  </a:lnTo>
                  <a:lnTo>
                    <a:pt x="233839" y="0"/>
                  </a:lnTo>
                  <a:lnTo>
                    <a:pt x="267482" y="779"/>
                  </a:lnTo>
                  <a:lnTo>
                    <a:pt x="347586" y="19788"/>
                  </a:lnTo>
                  <a:lnTo>
                    <a:pt x="392250" y="36476"/>
                  </a:lnTo>
                  <a:lnTo>
                    <a:pt x="436171" y="55309"/>
                  </a:lnTo>
                  <a:lnTo>
                    <a:pt x="476004" y="73502"/>
                  </a:lnTo>
                  <a:lnTo>
                    <a:pt x="520754" y="95450"/>
                  </a:lnTo>
                  <a:lnTo>
                    <a:pt x="529701" y="100137"/>
                  </a:lnTo>
                </a:path>
              </a:pathLst>
            </a:custGeom>
            <a:noFill/>
            <a:ln cap="flat" cmpd="sng" w="9525">
              <a:solidFill>
                <a:srgbClr val="4F81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/>
            </a:p>
          </p:txBody>
        </p:sp>
        <p:sp>
          <p:nvSpPr>
            <p:cNvPr id="338" name="Google Shape;338;p38"/>
            <p:cNvSpPr/>
            <p:nvPr/>
          </p:nvSpPr>
          <p:spPr>
            <a:xfrm>
              <a:off x="2678583" y="1351858"/>
              <a:ext cx="52069" cy="42545"/>
            </a:xfrm>
            <a:custGeom>
              <a:rect b="b" l="l" r="r" t="t"/>
              <a:pathLst>
                <a:path extrusionOk="0" h="42544" w="52069">
                  <a:moveTo>
                    <a:pt x="21505" y="0"/>
                  </a:moveTo>
                  <a:lnTo>
                    <a:pt x="27182" y="29152"/>
                  </a:lnTo>
                  <a:lnTo>
                    <a:pt x="0" y="41092"/>
                  </a:lnTo>
                  <a:lnTo>
                    <a:pt x="51827" y="42061"/>
                  </a:lnTo>
                  <a:lnTo>
                    <a:pt x="21505" y="0"/>
                  </a:lnTo>
                  <a:close/>
                </a:path>
              </a:pathLst>
            </a:custGeom>
            <a:solidFill>
              <a:srgbClr val="4F81B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/>
            </a:p>
          </p:txBody>
        </p:sp>
      </p:grpSp>
      <p:sp>
        <p:nvSpPr>
          <p:cNvPr id="339" name="Google Shape;339;p38"/>
          <p:cNvSpPr txBox="1"/>
          <p:nvPr/>
        </p:nvSpPr>
        <p:spPr>
          <a:xfrm rot="-5400000">
            <a:off x="790979" y="1798704"/>
            <a:ext cx="1208958" cy="253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3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 Base d'apprentissage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38"/>
          <p:cNvSpPr txBox="1"/>
          <p:nvPr/>
        </p:nvSpPr>
        <p:spPr>
          <a:xfrm>
            <a:off x="4349322" y="1446330"/>
            <a:ext cx="1034051" cy="3369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775">
            <a:spAutoFit/>
          </a:bodyPr>
          <a:lstStyle/>
          <a:p>
            <a:pPr indent="25400" lvl="0" marL="25400" marR="12700" rtl="0" algn="l">
              <a:lnSpc>
                <a:spcPct val="101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1. Vecteur de représentation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1" name="Google Shape;341;p38"/>
          <p:cNvGrpSpPr/>
          <p:nvPr/>
        </p:nvGrpSpPr>
        <p:grpSpPr>
          <a:xfrm>
            <a:off x="5534132" y="1397054"/>
            <a:ext cx="2029428" cy="1362576"/>
            <a:chOff x="2790125" y="939993"/>
            <a:chExt cx="1023170" cy="916795"/>
          </a:xfrm>
        </p:grpSpPr>
        <p:pic>
          <p:nvPicPr>
            <p:cNvPr id="342" name="Google Shape;342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53319" y="1133003"/>
              <a:ext cx="70185" cy="70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" name="Google Shape;343;p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022613" y="1146163"/>
              <a:ext cx="78958" cy="921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p3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013840" y="1128616"/>
              <a:ext cx="70185" cy="789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p3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035773" y="1141776"/>
              <a:ext cx="96504" cy="1008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Google Shape;346;p3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044546" y="1185642"/>
              <a:ext cx="70185" cy="877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p3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991907" y="1168096"/>
              <a:ext cx="100891" cy="745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8" name="Google Shape;348;p38"/>
            <p:cNvSpPr/>
            <p:nvPr/>
          </p:nvSpPr>
          <p:spPr>
            <a:xfrm>
              <a:off x="3013840" y="1181255"/>
              <a:ext cx="26670" cy="26670"/>
            </a:xfrm>
            <a:custGeom>
              <a:rect b="b" l="l" r="r" t="t"/>
              <a:pathLst>
                <a:path extrusionOk="0" h="26669" w="26669">
                  <a:moveTo>
                    <a:pt x="20427" y="0"/>
                  </a:moveTo>
                  <a:lnTo>
                    <a:pt x="5891" y="0"/>
                  </a:lnTo>
                  <a:lnTo>
                    <a:pt x="0" y="5892"/>
                  </a:lnTo>
                  <a:lnTo>
                    <a:pt x="0" y="13159"/>
                  </a:lnTo>
                  <a:lnTo>
                    <a:pt x="0" y="20427"/>
                  </a:lnTo>
                  <a:lnTo>
                    <a:pt x="5891" y="26319"/>
                  </a:lnTo>
                  <a:lnTo>
                    <a:pt x="20427" y="26319"/>
                  </a:lnTo>
                  <a:lnTo>
                    <a:pt x="26319" y="20427"/>
                  </a:lnTo>
                  <a:lnTo>
                    <a:pt x="26319" y="5892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/>
            </a:p>
          </p:txBody>
        </p:sp>
        <p:pic>
          <p:nvPicPr>
            <p:cNvPr id="349" name="Google Shape;349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193690" y="1194415"/>
              <a:ext cx="70185" cy="70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3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215623" y="1207575"/>
              <a:ext cx="78958" cy="877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3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184917" y="1233894"/>
              <a:ext cx="87732" cy="70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3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206850" y="1247054"/>
              <a:ext cx="78958" cy="833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" name="Google Shape;353;p38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237556" y="1247054"/>
              <a:ext cx="92117" cy="70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" name="Google Shape;354;p38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3250715" y="1198802"/>
              <a:ext cx="70185" cy="877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5" name="Google Shape;355;p38"/>
            <p:cNvSpPr/>
            <p:nvPr/>
          </p:nvSpPr>
          <p:spPr>
            <a:xfrm>
              <a:off x="3272648" y="1211961"/>
              <a:ext cx="26670" cy="26670"/>
            </a:xfrm>
            <a:custGeom>
              <a:rect b="b" l="l" r="r" t="t"/>
              <a:pathLst>
                <a:path extrusionOk="0" h="26669" w="26670">
                  <a:moveTo>
                    <a:pt x="20427" y="0"/>
                  </a:moveTo>
                  <a:lnTo>
                    <a:pt x="5891" y="0"/>
                  </a:lnTo>
                  <a:lnTo>
                    <a:pt x="0" y="5891"/>
                  </a:lnTo>
                  <a:lnTo>
                    <a:pt x="0" y="13159"/>
                  </a:lnTo>
                  <a:lnTo>
                    <a:pt x="0" y="20427"/>
                  </a:lnTo>
                  <a:lnTo>
                    <a:pt x="5891" y="26319"/>
                  </a:lnTo>
                  <a:lnTo>
                    <a:pt x="20427" y="26319"/>
                  </a:lnTo>
                  <a:lnTo>
                    <a:pt x="26319" y="20427"/>
                  </a:lnTo>
                  <a:lnTo>
                    <a:pt x="26319" y="5891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1F497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/>
            </a:p>
          </p:txBody>
        </p:sp>
        <p:pic>
          <p:nvPicPr>
            <p:cNvPr id="356" name="Google Shape;356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48933" y="1343559"/>
              <a:ext cx="70185" cy="70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" name="Google Shape;357;p38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3070866" y="1356719"/>
              <a:ext cx="78958" cy="877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Google Shape;358;p38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3031386" y="1387424"/>
              <a:ext cx="96504" cy="789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Google Shape;359;p38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3053319" y="1409358"/>
              <a:ext cx="87731" cy="877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" name="Google Shape;360;p38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3035773" y="1440064"/>
              <a:ext cx="83345" cy="833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" name="Google Shape;361;p38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2996294" y="1361105"/>
              <a:ext cx="87732" cy="1315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2" name="Google Shape;362;p38"/>
            <p:cNvSpPr/>
            <p:nvPr/>
          </p:nvSpPr>
          <p:spPr>
            <a:xfrm>
              <a:off x="3018227" y="1374265"/>
              <a:ext cx="22225" cy="26670"/>
            </a:xfrm>
            <a:custGeom>
              <a:rect b="b" l="l" r="r" t="t"/>
              <a:pathLst>
                <a:path extrusionOk="0" h="26669" w="22225">
                  <a:moveTo>
                    <a:pt x="17023" y="0"/>
                  </a:moveTo>
                  <a:lnTo>
                    <a:pt x="4909" y="0"/>
                  </a:lnTo>
                  <a:lnTo>
                    <a:pt x="0" y="5891"/>
                  </a:lnTo>
                  <a:lnTo>
                    <a:pt x="0" y="13159"/>
                  </a:lnTo>
                  <a:lnTo>
                    <a:pt x="0" y="20427"/>
                  </a:lnTo>
                  <a:lnTo>
                    <a:pt x="4909" y="26319"/>
                  </a:lnTo>
                  <a:lnTo>
                    <a:pt x="17023" y="26319"/>
                  </a:lnTo>
                  <a:lnTo>
                    <a:pt x="21932" y="20427"/>
                  </a:lnTo>
                  <a:lnTo>
                    <a:pt x="21932" y="5891"/>
                  </a:lnTo>
                  <a:lnTo>
                    <a:pt x="17023" y="0"/>
                  </a:lnTo>
                  <a:close/>
                </a:path>
              </a:pathLst>
            </a:custGeom>
            <a:solidFill>
              <a:srgbClr val="F796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/>
            </a:p>
          </p:txBody>
        </p:sp>
        <p:pic>
          <p:nvPicPr>
            <p:cNvPr id="363" name="Google Shape;363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277035" y="1426904"/>
              <a:ext cx="70185" cy="70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" name="Google Shape;364;p38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3298968" y="1440064"/>
              <a:ext cx="78958" cy="833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" name="Google Shape;365;p38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3272648" y="1466383"/>
              <a:ext cx="83344" cy="745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" name="Google Shape;366;p38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3294582" y="1483929"/>
              <a:ext cx="87731" cy="833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" name="Google Shape;367;p38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3281422" y="1510249"/>
              <a:ext cx="78958" cy="70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38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3303354" y="1475156"/>
              <a:ext cx="105277" cy="745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9" name="Google Shape;369;p38"/>
            <p:cNvSpPr/>
            <p:nvPr/>
          </p:nvSpPr>
          <p:spPr>
            <a:xfrm>
              <a:off x="3360380" y="1488316"/>
              <a:ext cx="26670" cy="26670"/>
            </a:xfrm>
            <a:custGeom>
              <a:rect b="b" l="l" r="r" t="t"/>
              <a:pathLst>
                <a:path extrusionOk="0" h="26669" w="26670">
                  <a:moveTo>
                    <a:pt x="20427" y="0"/>
                  </a:moveTo>
                  <a:lnTo>
                    <a:pt x="5891" y="0"/>
                  </a:lnTo>
                  <a:lnTo>
                    <a:pt x="0" y="5891"/>
                  </a:lnTo>
                  <a:lnTo>
                    <a:pt x="0" y="13159"/>
                  </a:lnTo>
                  <a:lnTo>
                    <a:pt x="0" y="20427"/>
                  </a:lnTo>
                  <a:lnTo>
                    <a:pt x="5891" y="26319"/>
                  </a:lnTo>
                  <a:lnTo>
                    <a:pt x="20427" y="26319"/>
                  </a:lnTo>
                  <a:lnTo>
                    <a:pt x="26319" y="20427"/>
                  </a:lnTo>
                  <a:lnTo>
                    <a:pt x="26319" y="5891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77933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/>
            </a:p>
          </p:txBody>
        </p:sp>
        <p:pic>
          <p:nvPicPr>
            <p:cNvPr id="370" name="Google Shape;370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132278" y="1580434"/>
              <a:ext cx="70185" cy="70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38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3154211" y="1593594"/>
              <a:ext cx="78958" cy="877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38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3132278" y="1615527"/>
              <a:ext cx="78958" cy="70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38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3097185" y="1606754"/>
              <a:ext cx="83345" cy="70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Google Shape;374;p38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3097185" y="1619913"/>
              <a:ext cx="70185" cy="1008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5" name="Google Shape;375;p38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3119118" y="1655006"/>
              <a:ext cx="96504" cy="701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6" name="Google Shape;376;p38"/>
            <p:cNvSpPr/>
            <p:nvPr/>
          </p:nvSpPr>
          <p:spPr>
            <a:xfrm>
              <a:off x="3171757" y="1668166"/>
              <a:ext cx="22225" cy="26670"/>
            </a:xfrm>
            <a:custGeom>
              <a:rect b="b" l="l" r="r" t="t"/>
              <a:pathLst>
                <a:path extrusionOk="0" h="26669" w="22225">
                  <a:moveTo>
                    <a:pt x="17023" y="0"/>
                  </a:moveTo>
                  <a:lnTo>
                    <a:pt x="4909" y="0"/>
                  </a:lnTo>
                  <a:lnTo>
                    <a:pt x="0" y="5891"/>
                  </a:lnTo>
                  <a:lnTo>
                    <a:pt x="0" y="13159"/>
                  </a:lnTo>
                  <a:lnTo>
                    <a:pt x="0" y="20427"/>
                  </a:lnTo>
                  <a:lnTo>
                    <a:pt x="4909" y="26319"/>
                  </a:lnTo>
                  <a:lnTo>
                    <a:pt x="17023" y="26319"/>
                  </a:lnTo>
                  <a:lnTo>
                    <a:pt x="21932" y="20427"/>
                  </a:lnTo>
                  <a:lnTo>
                    <a:pt x="21932" y="5891"/>
                  </a:lnTo>
                  <a:lnTo>
                    <a:pt x="17023" y="0"/>
                  </a:lnTo>
                  <a:close/>
                </a:path>
              </a:pathLst>
            </a:custGeom>
            <a:solidFill>
              <a:srgbClr val="CB6FC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/>
            </a:p>
          </p:txBody>
        </p:sp>
        <p:pic>
          <p:nvPicPr>
            <p:cNvPr id="377" name="Google Shape;377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338447" y="1712032"/>
              <a:ext cx="70185" cy="70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" name="Google Shape;378;p38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3360380" y="1725191"/>
              <a:ext cx="74571" cy="877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Google Shape;379;p38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3334060" y="1751511"/>
              <a:ext cx="78958" cy="70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p38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3307741" y="1725191"/>
              <a:ext cx="74572" cy="70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" name="Google Shape;381;p38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3329674" y="1738351"/>
              <a:ext cx="105277" cy="1184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" name="Google Shape;382;p38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3307741" y="1773444"/>
              <a:ext cx="105277" cy="701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3" name="Google Shape;383;p38"/>
            <p:cNvSpPr/>
            <p:nvPr/>
          </p:nvSpPr>
          <p:spPr>
            <a:xfrm>
              <a:off x="3329674" y="1786603"/>
              <a:ext cx="22225" cy="26670"/>
            </a:xfrm>
            <a:custGeom>
              <a:rect b="b" l="l" r="r" t="t"/>
              <a:pathLst>
                <a:path extrusionOk="0" h="26669" w="22225">
                  <a:moveTo>
                    <a:pt x="17023" y="0"/>
                  </a:moveTo>
                  <a:lnTo>
                    <a:pt x="4909" y="0"/>
                  </a:lnTo>
                  <a:lnTo>
                    <a:pt x="0" y="5892"/>
                  </a:lnTo>
                  <a:lnTo>
                    <a:pt x="0" y="13159"/>
                  </a:lnTo>
                  <a:lnTo>
                    <a:pt x="0" y="20427"/>
                  </a:lnTo>
                  <a:lnTo>
                    <a:pt x="4909" y="26319"/>
                  </a:lnTo>
                  <a:lnTo>
                    <a:pt x="17023" y="26319"/>
                  </a:lnTo>
                  <a:lnTo>
                    <a:pt x="21932" y="20427"/>
                  </a:lnTo>
                  <a:lnTo>
                    <a:pt x="21932" y="5892"/>
                  </a:lnTo>
                  <a:lnTo>
                    <a:pt x="17023" y="0"/>
                  </a:lnTo>
                  <a:close/>
                </a:path>
              </a:pathLst>
            </a:custGeom>
            <a:solidFill>
              <a:srgbClr val="472B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/>
            </a:p>
          </p:txBody>
        </p:sp>
        <p:pic>
          <p:nvPicPr>
            <p:cNvPr id="384" name="Google Shape;384;p38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3421792" y="1290920"/>
              <a:ext cx="65798" cy="70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5" name="Google Shape;385;p38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3443725" y="1304080"/>
              <a:ext cx="70185" cy="965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" name="Google Shape;386;p38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3465658" y="1290920"/>
              <a:ext cx="65798" cy="789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387;p38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3487591" y="1304080"/>
              <a:ext cx="70185" cy="965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388;p38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3474431" y="1343559"/>
              <a:ext cx="65798" cy="1008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" name="Google Shape;389;p38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3430565" y="1374265"/>
              <a:ext cx="87731" cy="701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0" name="Google Shape;390;p38"/>
            <p:cNvSpPr/>
            <p:nvPr/>
          </p:nvSpPr>
          <p:spPr>
            <a:xfrm>
              <a:off x="3452498" y="1387424"/>
              <a:ext cx="26670" cy="26670"/>
            </a:xfrm>
            <a:custGeom>
              <a:rect b="b" l="l" r="r" t="t"/>
              <a:pathLst>
                <a:path extrusionOk="0" h="26669" w="26670">
                  <a:moveTo>
                    <a:pt x="20427" y="0"/>
                  </a:moveTo>
                  <a:lnTo>
                    <a:pt x="5891" y="0"/>
                  </a:lnTo>
                  <a:lnTo>
                    <a:pt x="0" y="5892"/>
                  </a:lnTo>
                  <a:lnTo>
                    <a:pt x="0" y="13160"/>
                  </a:lnTo>
                  <a:lnTo>
                    <a:pt x="0" y="20428"/>
                  </a:lnTo>
                  <a:lnTo>
                    <a:pt x="5891" y="26319"/>
                  </a:lnTo>
                  <a:lnTo>
                    <a:pt x="20427" y="26319"/>
                  </a:lnTo>
                  <a:lnTo>
                    <a:pt x="26319" y="20428"/>
                  </a:lnTo>
                  <a:lnTo>
                    <a:pt x="26319" y="5892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7EE2E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/>
            </a:p>
          </p:txBody>
        </p:sp>
        <p:pic>
          <p:nvPicPr>
            <p:cNvPr id="391" name="Google Shape;391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491977" y="1510249"/>
              <a:ext cx="70185" cy="70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" name="Google Shape;392;p38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3500750" y="1523409"/>
              <a:ext cx="70185" cy="1096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38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3522684" y="1532182"/>
              <a:ext cx="83344" cy="70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" name="Google Shape;394;p38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3540230" y="1545342"/>
              <a:ext cx="70185" cy="1096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Google Shape;395;p38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3509524" y="1597980"/>
              <a:ext cx="78958" cy="877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" name="Google Shape;396;p38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3470044" y="1562888"/>
              <a:ext cx="83345" cy="921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7" name="Google Shape;397;p38"/>
            <p:cNvSpPr/>
            <p:nvPr/>
          </p:nvSpPr>
          <p:spPr>
            <a:xfrm>
              <a:off x="3491977" y="1576048"/>
              <a:ext cx="26670" cy="26670"/>
            </a:xfrm>
            <a:custGeom>
              <a:rect b="b" l="l" r="r" t="t"/>
              <a:pathLst>
                <a:path extrusionOk="0" h="26669" w="26670">
                  <a:moveTo>
                    <a:pt x="20427" y="0"/>
                  </a:moveTo>
                  <a:lnTo>
                    <a:pt x="5892" y="0"/>
                  </a:lnTo>
                  <a:lnTo>
                    <a:pt x="0" y="5891"/>
                  </a:lnTo>
                  <a:lnTo>
                    <a:pt x="0" y="13159"/>
                  </a:lnTo>
                  <a:lnTo>
                    <a:pt x="0" y="20427"/>
                  </a:lnTo>
                  <a:lnTo>
                    <a:pt x="5892" y="26319"/>
                  </a:lnTo>
                  <a:lnTo>
                    <a:pt x="20427" y="26319"/>
                  </a:lnTo>
                  <a:lnTo>
                    <a:pt x="26319" y="20427"/>
                  </a:lnTo>
                  <a:lnTo>
                    <a:pt x="26319" y="5891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BEE48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/>
            </a:p>
          </p:txBody>
        </p:sp>
        <p:pic>
          <p:nvPicPr>
            <p:cNvPr id="398" name="Google Shape;398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08562" y="1646233"/>
              <a:ext cx="70185" cy="70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" name="Google Shape;399;p38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2930495" y="1659393"/>
              <a:ext cx="87731" cy="965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p38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2904176" y="1685712"/>
              <a:ext cx="92117" cy="70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" name="Google Shape;401;p38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2926109" y="1641846"/>
              <a:ext cx="92118" cy="833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" name="Google Shape;402;p38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2930495" y="1655006"/>
              <a:ext cx="70185" cy="1315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" name="Google Shape;403;p38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2952428" y="1672552"/>
              <a:ext cx="92117" cy="833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4" name="Google Shape;404;p38"/>
            <p:cNvSpPr/>
            <p:nvPr/>
          </p:nvSpPr>
          <p:spPr>
            <a:xfrm>
              <a:off x="2996294" y="1685712"/>
              <a:ext cx="26670" cy="26670"/>
            </a:xfrm>
            <a:custGeom>
              <a:rect b="b" l="l" r="r" t="t"/>
              <a:pathLst>
                <a:path extrusionOk="0" h="26669" w="26669">
                  <a:moveTo>
                    <a:pt x="20427" y="0"/>
                  </a:moveTo>
                  <a:lnTo>
                    <a:pt x="5891" y="0"/>
                  </a:lnTo>
                  <a:lnTo>
                    <a:pt x="0" y="5891"/>
                  </a:lnTo>
                  <a:lnTo>
                    <a:pt x="0" y="13159"/>
                  </a:lnTo>
                  <a:lnTo>
                    <a:pt x="0" y="20427"/>
                  </a:lnTo>
                  <a:lnTo>
                    <a:pt x="5891" y="26319"/>
                  </a:lnTo>
                  <a:lnTo>
                    <a:pt x="20427" y="26319"/>
                  </a:lnTo>
                  <a:lnTo>
                    <a:pt x="26319" y="20427"/>
                  </a:lnTo>
                  <a:lnTo>
                    <a:pt x="26319" y="5891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8F35E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/>
            </a:p>
          </p:txBody>
        </p:sp>
        <p:pic>
          <p:nvPicPr>
            <p:cNvPr id="405" name="Google Shape;405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842764" y="1431290"/>
              <a:ext cx="70185" cy="70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" name="Google Shape;406;p38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2860310" y="1444450"/>
              <a:ext cx="65798" cy="921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7" name="Google Shape;407;p38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2825217" y="1470770"/>
              <a:ext cx="78958" cy="70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" name="Google Shape;408;p38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2847150" y="1483929"/>
              <a:ext cx="70185" cy="921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38"/>
            <p:cNvPicPr preferRelativeResize="0"/>
            <p:nvPr/>
          </p:nvPicPr>
          <p:blipFill rotWithShape="1">
            <a:blip r:embed="rId53">
              <a:alphaModFix/>
            </a:blip>
            <a:srcRect b="0" l="0" r="0" t="0"/>
            <a:stretch/>
          </p:blipFill>
          <p:spPr>
            <a:xfrm>
              <a:off x="2869083" y="1501476"/>
              <a:ext cx="74571" cy="70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Google Shape;410;p38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2882243" y="1457610"/>
              <a:ext cx="65798" cy="833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1" name="Google Shape;411;p38"/>
            <p:cNvSpPr/>
            <p:nvPr/>
          </p:nvSpPr>
          <p:spPr>
            <a:xfrm>
              <a:off x="2904176" y="1470770"/>
              <a:ext cx="22225" cy="26670"/>
            </a:xfrm>
            <a:custGeom>
              <a:rect b="b" l="l" r="r" t="t"/>
              <a:pathLst>
                <a:path extrusionOk="0" h="26669" w="22225">
                  <a:moveTo>
                    <a:pt x="17023" y="0"/>
                  </a:moveTo>
                  <a:lnTo>
                    <a:pt x="4909" y="0"/>
                  </a:lnTo>
                  <a:lnTo>
                    <a:pt x="0" y="5891"/>
                  </a:lnTo>
                  <a:lnTo>
                    <a:pt x="0" y="13159"/>
                  </a:lnTo>
                  <a:lnTo>
                    <a:pt x="0" y="20427"/>
                  </a:lnTo>
                  <a:lnTo>
                    <a:pt x="4909" y="26319"/>
                  </a:lnTo>
                  <a:lnTo>
                    <a:pt x="17023" y="26319"/>
                  </a:lnTo>
                  <a:lnTo>
                    <a:pt x="21932" y="20427"/>
                  </a:lnTo>
                  <a:lnTo>
                    <a:pt x="21932" y="5891"/>
                  </a:lnTo>
                  <a:lnTo>
                    <a:pt x="17023" y="0"/>
                  </a:lnTo>
                  <a:close/>
                </a:path>
              </a:pathLst>
            </a:custGeom>
            <a:solidFill>
              <a:srgbClr val="948A5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/>
            </a:p>
          </p:txBody>
        </p:sp>
        <p:sp>
          <p:nvSpPr>
            <p:cNvPr id="412" name="Google Shape;412;p38"/>
            <p:cNvSpPr/>
            <p:nvPr/>
          </p:nvSpPr>
          <p:spPr>
            <a:xfrm>
              <a:off x="2847150" y="1141776"/>
              <a:ext cx="149860" cy="188595"/>
            </a:xfrm>
            <a:custGeom>
              <a:rect b="b" l="l" r="r" t="t"/>
              <a:pathLst>
                <a:path extrusionOk="0" h="188594" w="149860">
                  <a:moveTo>
                    <a:pt x="0" y="0"/>
                  </a:moveTo>
                  <a:lnTo>
                    <a:pt x="149649" y="188239"/>
                  </a:lnTo>
                </a:path>
              </a:pathLst>
            </a:custGeom>
            <a:noFill/>
            <a:ln cap="flat" cmpd="sng" w="9525">
              <a:solidFill>
                <a:srgbClr val="1025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/>
            </a:p>
          </p:txBody>
        </p:sp>
        <p:sp>
          <p:nvSpPr>
            <p:cNvPr id="413" name="Google Shape;413;p38"/>
            <p:cNvSpPr/>
            <p:nvPr/>
          </p:nvSpPr>
          <p:spPr>
            <a:xfrm>
              <a:off x="2996294" y="1124230"/>
              <a:ext cx="327660" cy="201295"/>
            </a:xfrm>
            <a:custGeom>
              <a:rect b="b" l="l" r="r" t="t"/>
              <a:pathLst>
                <a:path extrusionOk="0" h="201294" w="327660">
                  <a:moveTo>
                    <a:pt x="0" y="200698"/>
                  </a:moveTo>
                  <a:lnTo>
                    <a:pt x="327413" y="0"/>
                  </a:lnTo>
                </a:path>
              </a:pathLst>
            </a:custGeom>
            <a:noFill/>
            <a:ln cap="flat" cmpd="sng" w="9525">
              <a:solidFill>
                <a:srgbClr val="1025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/>
            </a:p>
          </p:txBody>
        </p:sp>
        <p:sp>
          <p:nvSpPr>
            <p:cNvPr id="414" name="Google Shape;414;p38"/>
            <p:cNvSpPr/>
            <p:nvPr/>
          </p:nvSpPr>
          <p:spPr>
            <a:xfrm>
              <a:off x="3119119" y="1242667"/>
              <a:ext cx="128270" cy="171450"/>
            </a:xfrm>
            <a:custGeom>
              <a:rect b="b" l="l" r="r" t="t"/>
              <a:pathLst>
                <a:path extrusionOk="0" h="171450" w="128269">
                  <a:moveTo>
                    <a:pt x="127651" y="17083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1025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/>
            </a:p>
          </p:txBody>
        </p:sp>
        <p:sp>
          <p:nvSpPr>
            <p:cNvPr id="415" name="Google Shape;415;p38"/>
            <p:cNvSpPr/>
            <p:nvPr/>
          </p:nvSpPr>
          <p:spPr>
            <a:xfrm>
              <a:off x="3241942" y="1146163"/>
              <a:ext cx="344805" cy="263525"/>
            </a:xfrm>
            <a:custGeom>
              <a:rect b="b" l="l" r="r" t="t"/>
              <a:pathLst>
                <a:path extrusionOk="0" h="263525" w="344804">
                  <a:moveTo>
                    <a:pt x="344612" y="0"/>
                  </a:moveTo>
                  <a:lnTo>
                    <a:pt x="0" y="263177"/>
                  </a:lnTo>
                </a:path>
              </a:pathLst>
            </a:custGeom>
            <a:noFill/>
            <a:ln cap="flat" cmpd="sng" w="9525">
              <a:solidFill>
                <a:srgbClr val="1025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/>
            </a:p>
          </p:txBody>
        </p:sp>
        <p:sp>
          <p:nvSpPr>
            <p:cNvPr id="416" name="Google Shape;416;p38"/>
            <p:cNvSpPr/>
            <p:nvPr/>
          </p:nvSpPr>
          <p:spPr>
            <a:xfrm>
              <a:off x="3360380" y="1326013"/>
              <a:ext cx="83185" cy="184785"/>
            </a:xfrm>
            <a:custGeom>
              <a:rect b="b" l="l" r="r" t="t"/>
              <a:pathLst>
                <a:path extrusionOk="0" h="184784" w="83185">
                  <a:moveTo>
                    <a:pt x="0" y="0"/>
                  </a:moveTo>
                  <a:lnTo>
                    <a:pt x="82987" y="184438"/>
                  </a:lnTo>
                </a:path>
              </a:pathLst>
            </a:custGeom>
            <a:noFill/>
            <a:ln cap="flat" cmpd="sng" w="9525">
              <a:solidFill>
                <a:srgbClr val="1025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/>
            </a:p>
          </p:txBody>
        </p:sp>
        <p:sp>
          <p:nvSpPr>
            <p:cNvPr id="417" name="Google Shape;417;p38"/>
            <p:cNvSpPr/>
            <p:nvPr/>
          </p:nvSpPr>
          <p:spPr>
            <a:xfrm>
              <a:off x="3443725" y="1343559"/>
              <a:ext cx="369570" cy="165735"/>
            </a:xfrm>
            <a:custGeom>
              <a:rect b="b" l="l" r="r" t="t"/>
              <a:pathLst>
                <a:path extrusionOk="0" h="165734" w="369570">
                  <a:moveTo>
                    <a:pt x="0" y="165697"/>
                  </a:moveTo>
                  <a:lnTo>
                    <a:pt x="369393" y="0"/>
                  </a:lnTo>
                </a:path>
              </a:pathLst>
            </a:custGeom>
            <a:noFill/>
            <a:ln cap="flat" cmpd="sng" w="9525">
              <a:solidFill>
                <a:srgbClr val="1025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/>
            </a:p>
          </p:txBody>
        </p:sp>
        <p:sp>
          <p:nvSpPr>
            <p:cNvPr id="418" name="Google Shape;418;p38"/>
            <p:cNvSpPr/>
            <p:nvPr/>
          </p:nvSpPr>
          <p:spPr>
            <a:xfrm>
              <a:off x="3184917" y="1510249"/>
              <a:ext cx="260985" cy="316230"/>
            </a:xfrm>
            <a:custGeom>
              <a:rect b="b" l="l" r="r" t="t"/>
              <a:pathLst>
                <a:path extrusionOk="0" h="316230" w="260985">
                  <a:moveTo>
                    <a:pt x="0" y="316160"/>
                  </a:moveTo>
                  <a:lnTo>
                    <a:pt x="260374" y="0"/>
                  </a:lnTo>
                </a:path>
              </a:pathLst>
            </a:custGeom>
            <a:noFill/>
            <a:ln cap="flat" cmpd="sng" w="9525">
              <a:solidFill>
                <a:srgbClr val="1025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/>
            </a:p>
          </p:txBody>
        </p:sp>
        <p:sp>
          <p:nvSpPr>
            <p:cNvPr id="419" name="Google Shape;419;p38"/>
            <p:cNvSpPr/>
            <p:nvPr/>
          </p:nvSpPr>
          <p:spPr>
            <a:xfrm>
              <a:off x="3377926" y="1597981"/>
              <a:ext cx="204470" cy="222885"/>
            </a:xfrm>
            <a:custGeom>
              <a:rect b="b" l="l" r="r" t="t"/>
              <a:pathLst>
                <a:path extrusionOk="0" h="222885" w="204470">
                  <a:moveTo>
                    <a:pt x="0" y="0"/>
                  </a:moveTo>
                  <a:lnTo>
                    <a:pt x="204161" y="222388"/>
                  </a:lnTo>
                </a:path>
              </a:pathLst>
            </a:custGeom>
            <a:noFill/>
            <a:ln cap="flat" cmpd="sng" w="9525">
              <a:solidFill>
                <a:srgbClr val="1025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/>
            </a:p>
          </p:txBody>
        </p:sp>
        <p:sp>
          <p:nvSpPr>
            <p:cNvPr id="420" name="Google Shape;420;p38"/>
            <p:cNvSpPr/>
            <p:nvPr/>
          </p:nvSpPr>
          <p:spPr>
            <a:xfrm>
              <a:off x="2978747" y="1326013"/>
              <a:ext cx="13335" cy="246379"/>
            </a:xfrm>
            <a:custGeom>
              <a:rect b="b" l="l" r="r" t="t"/>
              <a:pathLst>
                <a:path extrusionOk="0" h="246380" w="13335">
                  <a:moveTo>
                    <a:pt x="13041" y="0"/>
                  </a:moveTo>
                  <a:lnTo>
                    <a:pt x="0" y="246310"/>
                  </a:lnTo>
                </a:path>
              </a:pathLst>
            </a:custGeom>
            <a:noFill/>
            <a:ln cap="flat" cmpd="sng" w="9525">
              <a:solidFill>
                <a:srgbClr val="1025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/>
            </a:p>
          </p:txBody>
        </p:sp>
        <p:sp>
          <p:nvSpPr>
            <p:cNvPr id="421" name="Google Shape;421;p38"/>
            <p:cNvSpPr/>
            <p:nvPr/>
          </p:nvSpPr>
          <p:spPr>
            <a:xfrm>
              <a:off x="2974361" y="1549728"/>
              <a:ext cx="206375" cy="269240"/>
            </a:xfrm>
            <a:custGeom>
              <a:rect b="b" l="l" r="r" t="t"/>
              <a:pathLst>
                <a:path extrusionOk="0" h="269239" w="206375">
                  <a:moveTo>
                    <a:pt x="0" y="0"/>
                  </a:moveTo>
                  <a:lnTo>
                    <a:pt x="206151" y="268774"/>
                  </a:lnTo>
                </a:path>
              </a:pathLst>
            </a:custGeom>
            <a:noFill/>
            <a:ln cap="flat" cmpd="sng" w="9525">
              <a:solidFill>
                <a:srgbClr val="1025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/>
            </a:p>
          </p:txBody>
        </p:sp>
        <p:sp>
          <p:nvSpPr>
            <p:cNvPr id="422" name="Google Shape;422;p38"/>
            <p:cNvSpPr/>
            <p:nvPr/>
          </p:nvSpPr>
          <p:spPr>
            <a:xfrm>
              <a:off x="3013840" y="1409358"/>
              <a:ext cx="227329" cy="199390"/>
            </a:xfrm>
            <a:custGeom>
              <a:rect b="b" l="l" r="r" t="t"/>
              <a:pathLst>
                <a:path extrusionOk="0" h="199390" w="227330">
                  <a:moveTo>
                    <a:pt x="0" y="199123"/>
                  </a:moveTo>
                  <a:lnTo>
                    <a:pt x="226789" y="0"/>
                  </a:lnTo>
                </a:path>
              </a:pathLst>
            </a:custGeom>
            <a:noFill/>
            <a:ln cap="flat" cmpd="sng" w="9525">
              <a:solidFill>
                <a:srgbClr val="1025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/>
            </a:p>
          </p:txBody>
        </p:sp>
        <p:sp>
          <p:nvSpPr>
            <p:cNvPr id="423" name="Google Shape;423;p38"/>
            <p:cNvSpPr/>
            <p:nvPr/>
          </p:nvSpPr>
          <p:spPr>
            <a:xfrm>
              <a:off x="3180530" y="1466383"/>
              <a:ext cx="140335" cy="204470"/>
            </a:xfrm>
            <a:custGeom>
              <a:rect b="b" l="l" r="r" t="t"/>
              <a:pathLst>
                <a:path extrusionOk="0" h="204469" w="140335">
                  <a:moveTo>
                    <a:pt x="140317" y="204424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1025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/>
            </a:p>
          </p:txBody>
        </p:sp>
        <p:sp>
          <p:nvSpPr>
            <p:cNvPr id="424" name="Google Shape;424;p38"/>
            <p:cNvSpPr/>
            <p:nvPr/>
          </p:nvSpPr>
          <p:spPr>
            <a:xfrm>
              <a:off x="2790125" y="1562888"/>
              <a:ext cx="184150" cy="203835"/>
            </a:xfrm>
            <a:custGeom>
              <a:rect b="b" l="l" r="r" t="t"/>
              <a:pathLst>
                <a:path extrusionOk="0" h="203835" w="184150">
                  <a:moveTo>
                    <a:pt x="0" y="203336"/>
                  </a:moveTo>
                  <a:lnTo>
                    <a:pt x="184032" y="0"/>
                  </a:lnTo>
                </a:path>
              </a:pathLst>
            </a:custGeom>
            <a:noFill/>
            <a:ln cap="flat" cmpd="sng" w="9525">
              <a:solidFill>
                <a:srgbClr val="1025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/>
            </a:p>
          </p:txBody>
        </p:sp>
        <p:sp>
          <p:nvSpPr>
            <p:cNvPr id="425" name="Google Shape;425;p38"/>
            <p:cNvSpPr/>
            <p:nvPr/>
          </p:nvSpPr>
          <p:spPr>
            <a:xfrm>
              <a:off x="3303657" y="949194"/>
              <a:ext cx="5715" cy="166370"/>
            </a:xfrm>
            <a:custGeom>
              <a:rect b="b" l="l" r="r" t="t"/>
              <a:pathLst>
                <a:path extrusionOk="0" h="166369" w="5714">
                  <a:moveTo>
                    <a:pt x="5447" y="165861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4F81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/>
            </a:p>
          </p:txBody>
        </p:sp>
        <p:sp>
          <p:nvSpPr>
            <p:cNvPr id="426" name="Google Shape;426;p38"/>
            <p:cNvSpPr/>
            <p:nvPr/>
          </p:nvSpPr>
          <p:spPr>
            <a:xfrm>
              <a:off x="3283056" y="939993"/>
              <a:ext cx="43180" cy="43180"/>
            </a:xfrm>
            <a:custGeom>
              <a:rect b="b" l="l" r="r" t="t"/>
              <a:pathLst>
                <a:path extrusionOk="0" h="43180" w="43179">
                  <a:moveTo>
                    <a:pt x="20298" y="0"/>
                  </a:moveTo>
                  <a:lnTo>
                    <a:pt x="0" y="37599"/>
                  </a:lnTo>
                  <a:lnTo>
                    <a:pt x="840" y="40413"/>
                  </a:lnTo>
                  <a:lnTo>
                    <a:pt x="5345" y="42847"/>
                  </a:lnTo>
                  <a:lnTo>
                    <a:pt x="8158" y="42007"/>
                  </a:lnTo>
                  <a:lnTo>
                    <a:pt x="20903" y="18401"/>
                  </a:lnTo>
                  <a:lnTo>
                    <a:pt x="35169" y="41119"/>
                  </a:lnTo>
                  <a:lnTo>
                    <a:pt x="38031" y="41773"/>
                  </a:lnTo>
                  <a:lnTo>
                    <a:pt x="42367" y="39048"/>
                  </a:lnTo>
                  <a:lnTo>
                    <a:pt x="43021" y="36184"/>
                  </a:lnTo>
                  <a:lnTo>
                    <a:pt x="20298" y="0"/>
                  </a:lnTo>
                  <a:close/>
                </a:path>
              </a:pathLst>
            </a:custGeom>
            <a:solidFill>
              <a:srgbClr val="4F81B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/>
            </a:p>
          </p:txBody>
        </p:sp>
      </p:grpSp>
      <p:sp>
        <p:nvSpPr>
          <p:cNvPr id="427" name="Google Shape;427;p38"/>
          <p:cNvSpPr txBox="1"/>
          <p:nvPr/>
        </p:nvSpPr>
        <p:spPr>
          <a:xfrm>
            <a:off x="5967096" y="1142900"/>
            <a:ext cx="942109" cy="3369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775">
            <a:spAutoFit/>
          </a:bodyPr>
          <a:lstStyle/>
          <a:p>
            <a:pPr indent="-50800" lvl="0" marL="76200" marR="12700" rtl="0" algn="l">
              <a:lnSpc>
                <a:spcPct val="101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2. Trouver les séparateurs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8" name="Google Shape;428;p38"/>
          <p:cNvPicPr preferRelativeResize="0"/>
          <p:nvPr/>
        </p:nvPicPr>
        <p:blipFill rotWithShape="1">
          <a:blip r:embed="rId55">
            <a:alphaModFix/>
          </a:blip>
          <a:srcRect b="0" l="0" r="0" t="0"/>
          <a:stretch/>
        </p:blipFill>
        <p:spPr>
          <a:xfrm>
            <a:off x="2619412" y="3157321"/>
            <a:ext cx="1297381" cy="997483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8"/>
          <p:cNvSpPr txBox="1"/>
          <p:nvPr/>
        </p:nvSpPr>
        <p:spPr>
          <a:xfrm rot="-5400000">
            <a:off x="1867082" y="3549688"/>
            <a:ext cx="1163658" cy="253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3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3. Nouveaux exemples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0" name="Google Shape;430;p38"/>
          <p:cNvGrpSpPr/>
          <p:nvPr/>
        </p:nvGrpSpPr>
        <p:grpSpPr>
          <a:xfrm>
            <a:off x="3401996" y="2322057"/>
            <a:ext cx="3098787" cy="1095374"/>
            <a:chOff x="1715173" y="1562372"/>
            <a:chExt cx="1562305" cy="737011"/>
          </a:xfrm>
        </p:grpSpPr>
        <p:pic>
          <p:nvPicPr>
            <p:cNvPr id="431" name="Google Shape;431;p38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1715173" y="1562372"/>
              <a:ext cx="1033015" cy="487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2" name="Google Shape;432;p38"/>
            <p:cNvSpPr/>
            <p:nvPr/>
          </p:nvSpPr>
          <p:spPr>
            <a:xfrm>
              <a:off x="3255280" y="2001546"/>
              <a:ext cx="5715" cy="288290"/>
            </a:xfrm>
            <a:custGeom>
              <a:rect b="b" l="l" r="r" t="t"/>
              <a:pathLst>
                <a:path extrusionOk="0" h="288289" w="5714">
                  <a:moveTo>
                    <a:pt x="5571" y="0"/>
                  </a:moveTo>
                  <a:lnTo>
                    <a:pt x="0" y="288095"/>
                  </a:lnTo>
                </a:path>
              </a:pathLst>
            </a:custGeom>
            <a:noFill/>
            <a:ln cap="flat" cmpd="sng" w="9525">
              <a:solidFill>
                <a:srgbClr val="4F81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/>
            </a:p>
          </p:txBody>
        </p:sp>
        <p:sp>
          <p:nvSpPr>
            <p:cNvPr id="433" name="Google Shape;433;p38"/>
            <p:cNvSpPr/>
            <p:nvPr/>
          </p:nvSpPr>
          <p:spPr>
            <a:xfrm>
              <a:off x="3234298" y="2256203"/>
              <a:ext cx="43180" cy="43180"/>
            </a:xfrm>
            <a:custGeom>
              <a:rect b="b" l="l" r="r" t="t"/>
              <a:pathLst>
                <a:path extrusionOk="0" h="43180" w="43179">
                  <a:moveTo>
                    <a:pt x="5274" y="0"/>
                  </a:moveTo>
                  <a:lnTo>
                    <a:pt x="801" y="2495"/>
                  </a:lnTo>
                  <a:lnTo>
                    <a:pt x="0" y="5320"/>
                  </a:lnTo>
                  <a:lnTo>
                    <a:pt x="20804" y="42641"/>
                  </a:lnTo>
                  <a:lnTo>
                    <a:pt x="43036" y="6153"/>
                  </a:lnTo>
                  <a:lnTo>
                    <a:pt x="42344" y="3299"/>
                  </a:lnTo>
                  <a:lnTo>
                    <a:pt x="37971" y="632"/>
                  </a:lnTo>
                  <a:lnTo>
                    <a:pt x="35118" y="1325"/>
                  </a:lnTo>
                  <a:lnTo>
                    <a:pt x="21160" y="24234"/>
                  </a:lnTo>
                  <a:lnTo>
                    <a:pt x="8098" y="802"/>
                  </a:lnTo>
                  <a:lnTo>
                    <a:pt x="5274" y="0"/>
                  </a:lnTo>
                  <a:close/>
                </a:path>
              </a:pathLst>
            </a:custGeom>
            <a:solidFill>
              <a:srgbClr val="4F81B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/>
            </a:p>
          </p:txBody>
        </p:sp>
      </p:grpSp>
      <p:sp>
        <p:nvSpPr>
          <p:cNvPr id="434" name="Google Shape;434;p38"/>
          <p:cNvSpPr txBox="1"/>
          <p:nvPr/>
        </p:nvSpPr>
        <p:spPr>
          <a:xfrm>
            <a:off x="5608760" y="3451871"/>
            <a:ext cx="1663805" cy="3369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775">
            <a:spAutoFit/>
          </a:bodyPr>
          <a:lstStyle/>
          <a:p>
            <a:pPr indent="-25400" lvl="0" marL="50800" marR="12700" rtl="0" algn="l">
              <a:lnSpc>
                <a:spcPct val="101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5. Prédire les étiquettes des nouveaux exemples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5" name="Google Shape;435;p38"/>
          <p:cNvPicPr preferRelativeResize="0"/>
          <p:nvPr/>
        </p:nvPicPr>
        <p:blipFill rotWithShape="1">
          <a:blip r:embed="rId57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8"/>
          <p:cNvSpPr txBox="1"/>
          <p:nvPr>
            <p:ph idx="11" type="ftr"/>
          </p:nvPr>
        </p:nvSpPr>
        <p:spPr>
          <a:xfrm>
            <a:off x="6500868" y="4805295"/>
            <a:ext cx="2674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9"/>
          <p:cNvSpPr txBox="1"/>
          <p:nvPr>
            <p:ph type="title"/>
          </p:nvPr>
        </p:nvSpPr>
        <p:spPr>
          <a:xfrm>
            <a:off x="510099" y="320198"/>
            <a:ext cx="81237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1231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Approximation - Interpolation</a:t>
            </a:r>
            <a:endParaRPr/>
          </a:p>
        </p:txBody>
      </p:sp>
      <p:pic>
        <p:nvPicPr>
          <p:cNvPr id="442" name="Google Shape;44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9"/>
          <p:cNvSpPr txBox="1"/>
          <p:nvPr>
            <p:ph idx="11" type="ftr"/>
          </p:nvPr>
        </p:nvSpPr>
        <p:spPr>
          <a:xfrm>
            <a:off x="6465643" y="4857395"/>
            <a:ext cx="2674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  <p:sp>
        <p:nvSpPr>
          <p:cNvPr id="444" name="Google Shape;444;p39"/>
          <p:cNvSpPr txBox="1"/>
          <p:nvPr/>
        </p:nvSpPr>
        <p:spPr>
          <a:xfrm>
            <a:off x="688949" y="1491350"/>
            <a:ext cx="77622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0" lvl="0" marL="25400" marR="1270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Il est toujours possible de construire une fonction qui corresponde exactement aux données.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0"/>
          <p:cNvSpPr txBox="1"/>
          <p:nvPr>
            <p:ph type="title"/>
          </p:nvPr>
        </p:nvSpPr>
        <p:spPr>
          <a:xfrm>
            <a:off x="510099" y="320198"/>
            <a:ext cx="81237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1231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Approximation - Interpolation</a:t>
            </a:r>
            <a:endParaRPr/>
          </a:p>
        </p:txBody>
      </p:sp>
      <p:sp>
        <p:nvSpPr>
          <p:cNvPr id="450" name="Google Shape;450;p40"/>
          <p:cNvSpPr txBox="1"/>
          <p:nvPr/>
        </p:nvSpPr>
        <p:spPr>
          <a:xfrm>
            <a:off x="688949" y="1491350"/>
            <a:ext cx="7762322" cy="540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0" lvl="0" marL="25400" marR="1270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Il est toujours possible de construire une fonction qui corresponde exactement aux données.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51" name="Google Shape;45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2392" y="2136723"/>
            <a:ext cx="5022580" cy="2608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0"/>
          <p:cNvSpPr txBox="1"/>
          <p:nvPr>
            <p:ph idx="11" type="ftr"/>
          </p:nvPr>
        </p:nvSpPr>
        <p:spPr>
          <a:xfrm>
            <a:off x="6484700" y="4765199"/>
            <a:ext cx="25614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1"/>
          <p:cNvSpPr txBox="1"/>
          <p:nvPr>
            <p:ph type="ctrTitle"/>
          </p:nvPr>
        </p:nvSpPr>
        <p:spPr>
          <a:xfrm>
            <a:off x="1836103" y="320198"/>
            <a:ext cx="54717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Approximation - Interpolation</a:t>
            </a:r>
            <a:endParaRPr/>
          </a:p>
        </p:txBody>
      </p:sp>
      <p:sp>
        <p:nvSpPr>
          <p:cNvPr id="459" name="Google Shape;459;p41"/>
          <p:cNvSpPr txBox="1"/>
          <p:nvPr/>
        </p:nvSpPr>
        <p:spPr>
          <a:xfrm>
            <a:off x="688949" y="1388102"/>
            <a:ext cx="7762322" cy="540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0" lvl="0" marL="25400" marR="1270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Il est toujours possible de construire une fonction qui corresponde exactement aux données.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60" name="Google Shape;46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1752" y="2078173"/>
            <a:ext cx="4882551" cy="2535447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1"/>
          <p:cNvSpPr txBox="1"/>
          <p:nvPr/>
        </p:nvSpPr>
        <p:spPr>
          <a:xfrm>
            <a:off x="651751" y="3989250"/>
            <a:ext cx="38883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77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Est-ce raisonnable?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62" name="Google Shape;46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1"/>
          <p:cNvSpPr txBox="1"/>
          <p:nvPr>
            <p:ph idx="11" type="ftr"/>
          </p:nvPr>
        </p:nvSpPr>
        <p:spPr>
          <a:xfrm>
            <a:off x="6469793" y="4857395"/>
            <a:ext cx="2674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2"/>
          <p:cNvSpPr txBox="1"/>
          <p:nvPr/>
        </p:nvSpPr>
        <p:spPr>
          <a:xfrm>
            <a:off x="133757" y="-21668"/>
            <a:ext cx="235527" cy="173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1A208D"/>
                </a:solidFill>
                <a:latin typeface="Georgia"/>
                <a:ea typeface="Georgia"/>
                <a:cs typeface="Georgia"/>
                <a:sym typeface="Georgia"/>
              </a:rPr>
              <a:t>14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69" name="Google Shape;469;p42"/>
          <p:cNvSpPr txBox="1"/>
          <p:nvPr>
            <p:ph type="title"/>
          </p:nvPr>
        </p:nvSpPr>
        <p:spPr>
          <a:xfrm>
            <a:off x="3418053" y="320200"/>
            <a:ext cx="30714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Rasoir d'Occam</a:t>
            </a:r>
            <a:endParaRPr/>
          </a:p>
        </p:txBody>
      </p:sp>
      <p:sp>
        <p:nvSpPr>
          <p:cNvPr id="470" name="Google Shape;470;p42"/>
          <p:cNvSpPr txBox="1"/>
          <p:nvPr/>
        </p:nvSpPr>
        <p:spPr>
          <a:xfrm>
            <a:off x="688949" y="1374701"/>
            <a:ext cx="72420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0" lvl="0" marL="25400" marR="1270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CA" sz="2000">
                <a:latin typeface="Times New Roman"/>
                <a:ea typeface="Times New Roman"/>
                <a:cs typeface="Times New Roman"/>
                <a:sym typeface="Times New Roman"/>
              </a:rPr>
              <a:t>Idée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 : Recherche de régularités (ou de répétitions) dans le phénomène observé, la généralisation se fait à partir des observations passées vers les nouvelles observations futures </a:t>
            </a:r>
            <a:r>
              <a:rPr lang="fr-CA" sz="2000">
                <a:latin typeface="Cambria"/>
                <a:ea typeface="Cambria"/>
                <a:cs typeface="Cambria"/>
                <a:sym typeface="Cambria"/>
              </a:rPr>
              <a:t>⇒ </a:t>
            </a:r>
            <a:r>
              <a:rPr b="1" lang="fr-CA" sz="2000">
                <a:latin typeface="Times New Roman"/>
                <a:ea typeface="Times New Roman"/>
                <a:cs typeface="Times New Roman"/>
                <a:sym typeface="Times New Roman"/>
              </a:rPr>
              <a:t>Prendre le modèle le plus simple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 ...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54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Mais comment mesurer la simplicité ?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5207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Georgia"/>
              <a:buAutoNum type="arabicPeriod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Nombre de constantes,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5207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Georgia"/>
              <a:buAutoNum type="arabicPeriod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Nombre de paramètres,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5207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Georgia"/>
              <a:buAutoNum type="arabicPeriod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...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71" name="Google Shape;47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2"/>
          <p:cNvSpPr txBox="1"/>
          <p:nvPr>
            <p:ph idx="11" type="ftr"/>
          </p:nvPr>
        </p:nvSpPr>
        <p:spPr>
          <a:xfrm>
            <a:off x="6268868" y="4720745"/>
            <a:ext cx="2674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3"/>
          <p:cNvSpPr txBox="1"/>
          <p:nvPr>
            <p:ph type="title"/>
          </p:nvPr>
        </p:nvSpPr>
        <p:spPr>
          <a:xfrm>
            <a:off x="510099" y="320198"/>
            <a:ext cx="81237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        Approximation:  Hypothèses de base</a:t>
            </a:r>
            <a:endParaRPr/>
          </a:p>
        </p:txBody>
      </p:sp>
      <p:sp>
        <p:nvSpPr>
          <p:cNvPr id="478" name="Google Shape;478;p43"/>
          <p:cNvSpPr txBox="1"/>
          <p:nvPr/>
        </p:nvSpPr>
        <p:spPr>
          <a:xfrm>
            <a:off x="688949" y="1382251"/>
            <a:ext cx="7364321" cy="22452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77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Deux types d'hypothèses 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520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Les observations passées sont liées aux observations futures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207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fr-CA" sz="2000">
                <a:latin typeface="Cambria"/>
                <a:ea typeface="Cambria"/>
                <a:cs typeface="Cambria"/>
                <a:sym typeface="Cambria"/>
              </a:rPr>
              <a:t>→ 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Le phénomène est stationnaire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520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Les observations sont générées de manière indépendante à partir d'une source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207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fr-CA" sz="2000">
                <a:latin typeface="Cambria"/>
                <a:ea typeface="Cambria"/>
                <a:cs typeface="Cambria"/>
                <a:sym typeface="Cambria"/>
              </a:rPr>
              <a:t>→ 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Notion d'indépendance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79" name="Google Shape;47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43"/>
          <p:cNvSpPr txBox="1"/>
          <p:nvPr>
            <p:ph idx="11" type="ftr"/>
          </p:nvPr>
        </p:nvSpPr>
        <p:spPr>
          <a:xfrm>
            <a:off x="6604193" y="4765195"/>
            <a:ext cx="2674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4"/>
          <p:cNvSpPr txBox="1"/>
          <p:nvPr/>
        </p:nvSpPr>
        <p:spPr>
          <a:xfrm>
            <a:off x="133757" y="-21668"/>
            <a:ext cx="235527" cy="173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1A208D"/>
                </a:solidFill>
                <a:latin typeface="Georgia"/>
                <a:ea typeface="Georgia"/>
                <a:cs typeface="Georgia"/>
                <a:sym typeface="Georgia"/>
              </a:rPr>
              <a:t>16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86" name="Google Shape;486;p44"/>
          <p:cNvSpPr txBox="1"/>
          <p:nvPr>
            <p:ph type="title"/>
          </p:nvPr>
        </p:nvSpPr>
        <p:spPr>
          <a:xfrm>
            <a:off x="510099" y="320198"/>
            <a:ext cx="81237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193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Approximation :Objectifs</a:t>
            </a:r>
            <a:endParaRPr/>
          </a:p>
        </p:txBody>
      </p:sp>
      <p:sp>
        <p:nvSpPr>
          <p:cNvPr id="487" name="Google Shape;487;p44"/>
          <p:cNvSpPr txBox="1"/>
          <p:nvPr/>
        </p:nvSpPr>
        <p:spPr>
          <a:xfrm>
            <a:off x="688949" y="1256353"/>
            <a:ext cx="7458783" cy="255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0" lvl="0" marL="25400" marR="1270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2000">
                <a:latin typeface="Cambria"/>
                <a:ea typeface="Cambria"/>
                <a:cs typeface="Cambria"/>
                <a:sym typeface="Cambria"/>
              </a:rPr>
              <a:t>→ 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Comment peut-on faire des prédictions avec des données antérieures ? Quelles sont les hypothèses ?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520700" marR="66040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Donner une définition formelle de l'apprentissage, de la généralisation et de l'adaptation excessive,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520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Caractériser la performance des algorithmes d'apprentissage,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520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Construire de meilleurs algorithmes.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88" name="Google Shape;48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44"/>
          <p:cNvSpPr txBox="1"/>
          <p:nvPr>
            <p:ph idx="11" type="ftr"/>
          </p:nvPr>
        </p:nvSpPr>
        <p:spPr>
          <a:xfrm>
            <a:off x="6834868" y="4744220"/>
            <a:ext cx="2674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5"/>
          <p:cNvSpPr txBox="1"/>
          <p:nvPr/>
        </p:nvSpPr>
        <p:spPr>
          <a:xfrm>
            <a:off x="133757" y="-21668"/>
            <a:ext cx="235527" cy="173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1A208D"/>
                </a:solidFill>
                <a:latin typeface="Georgia"/>
                <a:ea typeface="Georgia"/>
                <a:cs typeface="Georgia"/>
                <a:sym typeface="Georgia"/>
              </a:rPr>
              <a:t>17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95" name="Google Shape;495;p45"/>
          <p:cNvSpPr txBox="1"/>
          <p:nvPr>
            <p:ph type="title"/>
          </p:nvPr>
        </p:nvSpPr>
        <p:spPr>
          <a:xfrm>
            <a:off x="2813480" y="320198"/>
            <a:ext cx="35127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Modèle probabiliste</a:t>
            </a:r>
            <a:endParaRPr/>
          </a:p>
        </p:txBody>
      </p:sp>
      <p:sp>
        <p:nvSpPr>
          <p:cNvPr id="496" name="Google Shape;496;p45"/>
          <p:cNvSpPr txBox="1"/>
          <p:nvPr/>
        </p:nvSpPr>
        <p:spPr>
          <a:xfrm>
            <a:off x="688949" y="1483611"/>
            <a:ext cx="7646400" cy="24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77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Relations entre les observations passées et futures.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520700" marR="1270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Indépendance : Chaque nouvelle observation fournit un maximum d'informations individuelles,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520700" marR="3810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Identiquement distribuées : Les observations fournissent des informations sur le phénomène qui les génère.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97" name="Google Shape;49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5"/>
          <p:cNvSpPr txBox="1"/>
          <p:nvPr>
            <p:ph idx="11" type="ftr"/>
          </p:nvPr>
        </p:nvSpPr>
        <p:spPr>
          <a:xfrm>
            <a:off x="6433043" y="4908970"/>
            <a:ext cx="2674200" cy="1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6"/>
          <p:cNvSpPr txBox="1"/>
          <p:nvPr/>
        </p:nvSpPr>
        <p:spPr>
          <a:xfrm>
            <a:off x="133757" y="-21668"/>
            <a:ext cx="235527" cy="173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1A208D"/>
                </a:solidFill>
                <a:latin typeface="Georgia"/>
                <a:ea typeface="Georgia"/>
                <a:cs typeface="Georgia"/>
                <a:sym typeface="Georgia"/>
              </a:rPr>
              <a:t>18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04" name="Google Shape;504;p46"/>
          <p:cNvSpPr txBox="1"/>
          <p:nvPr>
            <p:ph type="title"/>
          </p:nvPr>
        </p:nvSpPr>
        <p:spPr>
          <a:xfrm>
            <a:off x="510099" y="320198"/>
            <a:ext cx="81237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299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Formellement</a:t>
            </a:r>
            <a:endParaRPr/>
          </a:p>
        </p:txBody>
      </p:sp>
      <p:sp>
        <p:nvSpPr>
          <p:cNvPr id="505" name="Google Shape;505;p46"/>
          <p:cNvSpPr txBox="1"/>
          <p:nvPr/>
        </p:nvSpPr>
        <p:spPr>
          <a:xfrm>
            <a:off x="638569" y="1206537"/>
            <a:ext cx="7840413" cy="29822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075">
            <a:spAutoFit/>
          </a:bodyPr>
          <a:lstStyle/>
          <a:p>
            <a:pPr indent="0" lvl="0" marL="63500" marR="203200" rtl="0" algn="l">
              <a:lnSpc>
                <a:spcPct val="145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Nous considérons un espace d'entrée </a:t>
            </a:r>
            <a:r>
              <a:rPr lang="fr-CA" sz="2000">
                <a:latin typeface="Cambria"/>
                <a:ea typeface="Cambria"/>
                <a:cs typeface="Cambria"/>
                <a:sym typeface="Cambria"/>
              </a:rPr>
              <a:t>X ⊆ </a:t>
            </a: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R</a:t>
            </a:r>
            <a:r>
              <a:rPr baseline="30000" i="1" lang="fr-CA" sz="2200">
                <a:latin typeface="Calibri"/>
                <a:ea typeface="Calibri"/>
                <a:cs typeface="Calibri"/>
                <a:sym typeface="Calibri"/>
              </a:rPr>
              <a:t>d 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 et un espace de sortie </a:t>
            </a:r>
            <a:r>
              <a:rPr lang="fr-CA" sz="2000">
                <a:latin typeface="Cambria"/>
                <a:ea typeface="Cambria"/>
                <a:cs typeface="Cambria"/>
                <a:sym typeface="Cambria"/>
              </a:rPr>
              <a:t>Y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fr-CA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Hypothèse : 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Les paires d'exemples </a:t>
            </a: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b="1" lang="fr-CA" sz="20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, y</a:t>
            </a: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)</a:t>
            </a:r>
            <a:r>
              <a:rPr lang="fr-CA" sz="2000">
                <a:latin typeface="Cambria"/>
                <a:ea typeface="Cambria"/>
                <a:cs typeface="Cambria"/>
                <a:sym typeface="Cambria"/>
              </a:rPr>
              <a:t> ∈ X × Y 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sont </a:t>
            </a:r>
            <a:r>
              <a:rPr i="1" lang="fr-CA" sz="2000">
                <a:latin typeface="Palatino Linotype"/>
                <a:ea typeface="Palatino Linotype"/>
                <a:cs typeface="Palatino Linotype"/>
                <a:sym typeface="Palatino Linotype"/>
              </a:rPr>
              <a:t>identiquement 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et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63500" marR="20320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-CA" sz="2000">
                <a:latin typeface="Palatino Linotype"/>
                <a:ea typeface="Palatino Linotype"/>
                <a:cs typeface="Palatino Linotype"/>
                <a:sym typeface="Palatino Linotype"/>
              </a:rPr>
              <a:t>indépendamment 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distribués (</a:t>
            </a: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i.i.d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) par rapport à une distribution de probabilité </a:t>
            </a:r>
            <a:r>
              <a:rPr lang="fr-CA" sz="2000">
                <a:latin typeface="Cambria"/>
                <a:ea typeface="Cambria"/>
                <a:cs typeface="Cambria"/>
                <a:sym typeface="Cambria"/>
              </a:rPr>
              <a:t>D 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inconnue mais fixe.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635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fr-CA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Échantillons : 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Nous observons une séquence de 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m 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paires d'exemples </a:t>
            </a: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b="1" lang="fr-CA" sz="20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i="1" lang="fr-CA" sz="2200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 , y )</a:t>
            </a:r>
            <a:r>
              <a:rPr baseline="-25000" i="1" lang="fr-CA" sz="2200">
                <a:latin typeface="Calibri"/>
                <a:ea typeface="Calibri"/>
                <a:cs typeface="Calibri"/>
                <a:sym typeface="Calibri"/>
              </a:rPr>
              <a:t>i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indent="0" lvl="0" marL="635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généré </a:t>
            </a: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i.i.d. 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à partir de </a:t>
            </a:r>
            <a:r>
              <a:rPr lang="fr-CA" sz="2000">
                <a:latin typeface="Cambria"/>
                <a:ea typeface="Cambria"/>
                <a:cs typeface="Cambria"/>
                <a:sym typeface="Cambria"/>
              </a:rPr>
              <a:t>D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63500" marR="50800" rtl="0" algn="l">
              <a:lnSpc>
                <a:spcPct val="102699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fr-CA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Objectif : 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Construire une fonction de prédiction 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: </a:t>
            </a:r>
            <a:r>
              <a:rPr lang="fr-CA" sz="2000">
                <a:latin typeface="Cambria"/>
                <a:ea typeface="Cambria"/>
                <a:cs typeface="Cambria"/>
                <a:sym typeface="Cambria"/>
              </a:rPr>
              <a:t>X → Y 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qui prédit une sortie 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y 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pour un nouveau </a:t>
            </a:r>
            <a:r>
              <a:rPr b="1" lang="fr-CA" sz="2000">
                <a:latin typeface="Georgia"/>
                <a:ea typeface="Georgia"/>
                <a:cs typeface="Georgia"/>
                <a:sym typeface="Georgia"/>
              </a:rPr>
              <a:t>x 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donné avec une probabilité d'erreur minimale.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06" name="Google Shape;50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7"/>
          <p:cNvSpPr txBox="1"/>
          <p:nvPr/>
        </p:nvSpPr>
        <p:spPr>
          <a:xfrm>
            <a:off x="133757" y="-21668"/>
            <a:ext cx="235527" cy="173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1A208D"/>
                </a:solidFill>
                <a:latin typeface="Georgia"/>
                <a:ea typeface="Georgia"/>
                <a:cs typeface="Georgia"/>
                <a:sym typeface="Georgia"/>
              </a:rPr>
              <a:t>19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12" name="Google Shape;512;p47"/>
          <p:cNvSpPr txBox="1"/>
          <p:nvPr>
            <p:ph type="title"/>
          </p:nvPr>
        </p:nvSpPr>
        <p:spPr>
          <a:xfrm>
            <a:off x="3675485" y="320198"/>
            <a:ext cx="17898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Notations</a:t>
            </a:r>
            <a:endParaRPr/>
          </a:p>
        </p:txBody>
      </p:sp>
      <p:sp>
        <p:nvSpPr>
          <p:cNvPr id="513" name="Google Shape;513;p47"/>
          <p:cNvSpPr/>
          <p:nvPr/>
        </p:nvSpPr>
        <p:spPr>
          <a:xfrm>
            <a:off x="624839" y="1145078"/>
            <a:ext cx="8421957" cy="7544"/>
          </a:xfrm>
          <a:custGeom>
            <a:rect b="b" l="l" r="r" t="t"/>
            <a:pathLst>
              <a:path extrusionOk="0" h="5080" w="4248150">
                <a:moveTo>
                  <a:pt x="0" y="5054"/>
                </a:moveTo>
                <a:lnTo>
                  <a:pt x="4247895" y="5054"/>
                </a:lnTo>
                <a:lnTo>
                  <a:pt x="4247895" y="0"/>
                </a:lnTo>
                <a:lnTo>
                  <a:pt x="0" y="0"/>
                </a:lnTo>
                <a:lnTo>
                  <a:pt x="0" y="50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514" name="Google Shape;514;p47"/>
          <p:cNvSpPr txBox="1"/>
          <p:nvPr/>
        </p:nvSpPr>
        <p:spPr>
          <a:xfrm>
            <a:off x="699651" y="910138"/>
            <a:ext cx="858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900">
            <a:spAutoFit/>
          </a:bodyPr>
          <a:lstStyle/>
          <a:p>
            <a:pPr indent="0" lvl="0" marL="63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500">
                <a:latin typeface="Georgia"/>
                <a:ea typeface="Georgia"/>
                <a:cs typeface="Georgia"/>
                <a:sym typeface="Georgia"/>
              </a:rPr>
              <a:t>Symbole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0" lvl="0" marL="635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aseline="30000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47"/>
          <p:cNvSpPr txBox="1"/>
          <p:nvPr/>
        </p:nvSpPr>
        <p:spPr>
          <a:xfrm>
            <a:off x="3612381" y="910138"/>
            <a:ext cx="11361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075">
            <a:spAutoFit/>
          </a:bodyPr>
          <a:lstStyle/>
          <a:p>
            <a:pPr indent="0" lvl="0" marL="25400" marR="12700" rtl="0" algn="l">
              <a:lnSpc>
                <a:spcPct val="106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500">
                <a:latin typeface="Georgia"/>
                <a:ea typeface="Georgia"/>
                <a:cs typeface="Georgia"/>
                <a:sym typeface="Georgia"/>
              </a:rPr>
              <a:t>Définition 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16" name="Google Shape;516;p47"/>
          <p:cNvSpPr txBox="1"/>
          <p:nvPr/>
        </p:nvSpPr>
        <p:spPr>
          <a:xfrm>
            <a:off x="678950" y="1212675"/>
            <a:ext cx="2588400" cy="41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635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fr-CA" sz="1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X ⊆ </a:t>
            </a:r>
            <a:r>
              <a:rPr lang="fr-CA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</a:t>
            </a:r>
            <a:r>
              <a:rPr baseline="30000" i="1" lang="fr-CA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  <a:p>
            <a:pPr indent="0" lvl="0" marL="635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fr-CA" sz="1500">
                <a:latin typeface="Cambria"/>
                <a:ea typeface="Cambria"/>
                <a:cs typeface="Cambria"/>
                <a:sym typeface="Cambria"/>
              </a:rPr>
              <a:t>Y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  <a:p>
            <a:pPr indent="0" lvl="0" marL="635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fr-CA" sz="1500">
                <a:latin typeface="Cambria"/>
                <a:ea typeface="Cambria"/>
                <a:cs typeface="Cambria"/>
                <a:sym typeface="Cambria"/>
              </a:rPr>
              <a:t>S </a:t>
            </a:r>
            <a:r>
              <a:rPr lang="fr-CA" sz="1500">
                <a:latin typeface="Georgia"/>
                <a:ea typeface="Georgia"/>
                <a:cs typeface="Georgia"/>
                <a:sym typeface="Georgia"/>
              </a:rPr>
              <a:t>= (</a:t>
            </a:r>
            <a:r>
              <a:rPr b="1" lang="fr-CA" sz="15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i="1" lang="fr-CA" sz="1600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i="1" lang="fr-CA" sz="1500">
                <a:latin typeface="Calibri"/>
                <a:ea typeface="Calibri"/>
                <a:cs typeface="Calibri"/>
                <a:sym typeface="Calibri"/>
              </a:rPr>
              <a:t> , y )</a:t>
            </a:r>
            <a:r>
              <a:rPr baseline="-25000" lang="fr-CA" sz="1600">
                <a:latin typeface="Georgia"/>
                <a:ea typeface="Georgia"/>
                <a:cs typeface="Georgia"/>
                <a:sym typeface="Georgia"/>
              </a:rPr>
              <a:t>1</a:t>
            </a:r>
            <a:r>
              <a:rPr baseline="-25000" lang="fr-CA" sz="1600">
                <a:latin typeface="Cambria"/>
                <a:ea typeface="Cambria"/>
                <a:cs typeface="Cambria"/>
                <a:sym typeface="Cambria"/>
              </a:rPr>
              <a:t>≤</a:t>
            </a:r>
            <a:r>
              <a:rPr baseline="-25000" i="1" lang="fr-CA" sz="1600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aseline="-25000" lang="fr-CA" sz="1600">
                <a:latin typeface="Cambria"/>
                <a:ea typeface="Cambria"/>
                <a:cs typeface="Cambria"/>
                <a:sym typeface="Cambria"/>
              </a:rPr>
              <a:t>≤</a:t>
            </a:r>
            <a:r>
              <a:rPr baseline="-25000" i="1" lang="fr-CA" sz="1600">
                <a:latin typeface="Calibri"/>
                <a:ea typeface="Calibri"/>
                <a:cs typeface="Calibri"/>
                <a:sym typeface="Calibri"/>
              </a:rPr>
              <a:t>m</a:t>
            </a:r>
            <a:endParaRPr baseline="-25000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635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fr-CA" sz="1500">
                <a:latin typeface="Cambria"/>
                <a:ea typeface="Cambria"/>
                <a:cs typeface="Cambria"/>
                <a:sym typeface="Cambria"/>
              </a:rPr>
              <a:t>D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  <a:p>
            <a:pPr indent="0" lvl="0" marL="635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i="1" lang="fr-CA" sz="1500">
                <a:latin typeface="Calibri"/>
                <a:ea typeface="Calibri"/>
                <a:cs typeface="Calibri"/>
                <a:sym typeface="Calibri"/>
              </a:rPr>
              <a:t>ℓ </a:t>
            </a:r>
            <a:r>
              <a:rPr lang="fr-CA" sz="1500">
                <a:latin typeface="Georgia"/>
                <a:ea typeface="Georgia"/>
                <a:cs typeface="Georgia"/>
                <a:sym typeface="Georgia"/>
              </a:rPr>
              <a:t>: </a:t>
            </a:r>
            <a:r>
              <a:rPr lang="fr-CA" sz="1500">
                <a:latin typeface="Cambria"/>
                <a:ea typeface="Cambria"/>
                <a:cs typeface="Cambria"/>
                <a:sym typeface="Cambria"/>
              </a:rPr>
              <a:t>Y × Y → </a:t>
            </a:r>
            <a:r>
              <a:rPr lang="fr-CA" sz="1500">
                <a:latin typeface="Georgia"/>
                <a:ea typeface="Georgia"/>
                <a:cs typeface="Georgia"/>
                <a:sym typeface="Georgia"/>
              </a:rPr>
              <a:t>R</a:t>
            </a:r>
            <a:r>
              <a:rPr baseline="30000" lang="fr-CA" sz="1600">
                <a:latin typeface="Georgia"/>
                <a:ea typeface="Georgia"/>
                <a:cs typeface="Georgia"/>
                <a:sym typeface="Georgia"/>
              </a:rPr>
              <a:t>+</a:t>
            </a:r>
            <a:endParaRPr baseline="30000"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635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fr-CA" sz="1500">
                <a:latin typeface="Cambria"/>
                <a:ea typeface="Cambria"/>
                <a:cs typeface="Cambria"/>
                <a:sym typeface="Cambria"/>
              </a:rPr>
              <a:t>F </a:t>
            </a:r>
            <a:r>
              <a:rPr lang="fr-CA" sz="15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i="1" lang="fr-CA" sz="1500">
                <a:latin typeface="Calibri"/>
                <a:ea typeface="Calibri"/>
                <a:cs typeface="Calibri"/>
                <a:sym typeface="Calibri"/>
              </a:rPr>
              <a:t>{f </a:t>
            </a:r>
            <a:r>
              <a:rPr lang="fr-CA" sz="1500">
                <a:latin typeface="Georgia"/>
                <a:ea typeface="Georgia"/>
                <a:cs typeface="Georgia"/>
                <a:sym typeface="Georgia"/>
              </a:rPr>
              <a:t>: </a:t>
            </a:r>
            <a:r>
              <a:rPr lang="fr-CA" sz="1500">
                <a:latin typeface="Cambria"/>
                <a:ea typeface="Cambria"/>
                <a:cs typeface="Cambria"/>
                <a:sym typeface="Cambria"/>
              </a:rPr>
              <a:t>X → Y}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  <a:p>
            <a:pPr indent="0" lvl="0" marL="635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fr-CA" sz="1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</a:t>
            </a:r>
            <a:r>
              <a:rPr lang="fr-CA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i="1" lang="fr-CA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fr-CA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) = E</a:t>
            </a:r>
            <a:r>
              <a:rPr baseline="-25000" lang="fr-CA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baseline="-25000" i="1" lang="fr-CA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x,y</a:t>
            </a:r>
            <a:r>
              <a:rPr baseline="-25000" lang="fr-CA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  <a:r>
              <a:rPr baseline="-25000" lang="fr-CA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∼D</a:t>
            </a:r>
            <a:r>
              <a:rPr i="1" lang="fr-CA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[ℓ</a:t>
            </a:r>
            <a:r>
              <a:rPr lang="fr-CA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i="1" lang="fr-CA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fr-CA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i="1" lang="fr-CA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fr-CA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  <a:r>
              <a:rPr i="1" lang="fr-CA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y</a:t>
            </a:r>
            <a:r>
              <a:rPr lang="fr-CA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)]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635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fr-CA" sz="1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</a:t>
            </a:r>
            <a:r>
              <a:rPr baseline="-25000" i="1" lang="fr-CA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i="1" lang="fr-CA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(f, S</a:t>
            </a:r>
            <a:r>
              <a:rPr lang="fr-CA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) ou </a:t>
            </a:r>
            <a:r>
              <a:rPr lang="fr-CA" sz="1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</a:t>
            </a:r>
            <a:r>
              <a:rPr b="1" i="1" lang="fr-CA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(w</a:t>
            </a:r>
            <a:r>
              <a:rPr lang="fr-CA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635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i="1" lang="fr-CA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 b="1" i="1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35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fr-CA" sz="13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1</a:t>
            </a:r>
            <a:r>
              <a:rPr baseline="-25000" i="1" lang="fr-CA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π</a:t>
            </a:r>
            <a:endParaRPr b="1" i="1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35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aseline="30000" lang="fr-CA" sz="2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</a:t>
            </a:r>
            <a:r>
              <a:rPr i="1" lang="fr-CA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baseline="30000" lang="fr-CA" sz="2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baseline="30000" lang="fr-CA" sz="2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</a:t>
            </a:r>
            <a:r>
              <a:rPr baseline="30000" lang="fr-CA" sz="2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  <a:endParaRPr baseline="30000" sz="2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635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fr-CA" sz="1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</a:t>
            </a:r>
            <a:r>
              <a:rPr baseline="-25000" i="1" lang="fr-CA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fr-CA" sz="1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𝑌(F</a:t>
            </a:r>
            <a:r>
              <a:rPr i="1" lang="fr-CA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</a:t>
            </a:r>
            <a:r>
              <a:rPr lang="fr-CA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635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635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17" name="Google Shape;517;p47"/>
          <p:cNvSpPr txBox="1"/>
          <p:nvPr/>
        </p:nvSpPr>
        <p:spPr>
          <a:xfrm>
            <a:off x="3612381" y="1212668"/>
            <a:ext cx="5371800" cy="3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25400" marR="127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Espace d’entrée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0" lvl="0" marL="25400" marR="3022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500">
                <a:latin typeface="Georgia"/>
                <a:ea typeface="Georgia"/>
                <a:cs typeface="Georgia"/>
                <a:sym typeface="Georgia"/>
              </a:rPr>
              <a:t>Espace de sortie 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0" lvl="0" marL="25400" marR="3022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500">
                <a:latin typeface="Georgia"/>
                <a:ea typeface="Georgia"/>
                <a:cs typeface="Georgia"/>
                <a:sym typeface="Georgia"/>
              </a:rPr>
              <a:t>Ensemble d’entraînement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500">
                <a:latin typeface="Georgia"/>
                <a:ea typeface="Georgia"/>
                <a:cs typeface="Georgia"/>
                <a:sym typeface="Georgia"/>
              </a:rPr>
              <a:t>Distribution de probabilité générant les données (i.i.d)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0" lvl="0" marL="25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500">
                <a:latin typeface="Georgia"/>
                <a:ea typeface="Georgia"/>
                <a:cs typeface="Georgia"/>
                <a:sym typeface="Georgia"/>
              </a:rPr>
              <a:t>Fonction de perte 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0" lvl="0" marL="25400" marR="2946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500">
                <a:latin typeface="Georgia"/>
                <a:ea typeface="Georgia"/>
                <a:cs typeface="Georgia"/>
                <a:sym typeface="Georgia"/>
              </a:rPr>
              <a:t>Classe functions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0" lvl="0" marL="25400" marR="2946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500">
                <a:latin typeface="Georgia"/>
                <a:ea typeface="Georgia"/>
                <a:cs typeface="Georgia"/>
                <a:sym typeface="Georgia"/>
              </a:rPr>
              <a:t>Erreur de généralisation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0" lvl="0" marL="25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500">
                <a:latin typeface="Georgia"/>
                <a:ea typeface="Georgia"/>
                <a:cs typeface="Georgia"/>
                <a:sym typeface="Georgia"/>
              </a:rPr>
              <a:t>Perte empirique de </a:t>
            </a:r>
            <a:r>
              <a:rPr i="1" lang="fr-CA" sz="1500"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fr-CA" sz="1500">
                <a:latin typeface="Georgia"/>
                <a:ea typeface="Georgia"/>
                <a:cs typeface="Georgia"/>
                <a:sym typeface="Georgia"/>
              </a:rPr>
              <a:t>sur </a:t>
            </a:r>
            <a:r>
              <a:rPr i="1" lang="fr-CA" sz="1500">
                <a:latin typeface="Calibri"/>
                <a:ea typeface="Calibri"/>
                <a:cs typeface="Calibri"/>
                <a:sym typeface="Calibri"/>
              </a:rPr>
              <a:t>S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500">
                <a:latin typeface="Georgia"/>
                <a:ea typeface="Georgia"/>
                <a:cs typeface="Georgia"/>
                <a:sym typeface="Georgia"/>
              </a:rPr>
              <a:t>Paramètres de la fonction de prédiction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0" lvl="0" marL="25400" marR="203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500">
                <a:latin typeface="Georgia"/>
                <a:ea typeface="Georgia"/>
                <a:cs typeface="Georgia"/>
                <a:sym typeface="Georgia"/>
              </a:rPr>
              <a:t>Fonction indicatrice égale 1 si</a:t>
            </a:r>
            <a:r>
              <a:rPr i="1" lang="fr-CA" sz="1500">
                <a:latin typeface="Calibri"/>
                <a:ea typeface="Calibri"/>
                <a:cs typeface="Calibri"/>
                <a:sym typeface="Calibri"/>
              </a:rPr>
              <a:t> π </a:t>
            </a:r>
            <a:r>
              <a:rPr lang="fr-CA" sz="1500">
                <a:latin typeface="Georgia"/>
                <a:ea typeface="Georgia"/>
                <a:cs typeface="Georgia"/>
                <a:sym typeface="Georgia"/>
              </a:rPr>
              <a:t>est vrai et 0 sinon Complexité de Rademacher de la classe de fonctions </a:t>
            </a:r>
            <a:r>
              <a:rPr lang="fr-CA" sz="1500">
                <a:latin typeface="Cambria"/>
                <a:ea typeface="Cambria"/>
                <a:cs typeface="Cambria"/>
                <a:sym typeface="Cambria"/>
              </a:rPr>
              <a:t>F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  <a:p>
            <a:pPr indent="0" lvl="0" marL="25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500">
                <a:latin typeface="Georgia"/>
                <a:ea typeface="Georgia"/>
                <a:cs typeface="Georgia"/>
                <a:sym typeface="Georgia"/>
              </a:rPr>
              <a:t>Complexité empirique de Rademacher de </a:t>
            </a:r>
            <a:r>
              <a:rPr lang="fr-CA" sz="1500">
                <a:latin typeface="Cambria"/>
                <a:ea typeface="Cambria"/>
                <a:cs typeface="Cambria"/>
                <a:sym typeface="Cambria"/>
              </a:rPr>
              <a:t>F </a:t>
            </a:r>
            <a:r>
              <a:rPr lang="fr-CA" sz="1500">
                <a:latin typeface="Georgia"/>
                <a:ea typeface="Georgia"/>
                <a:cs typeface="Georgia"/>
                <a:sym typeface="Georgia"/>
              </a:rPr>
              <a:t>estimée sur </a:t>
            </a:r>
            <a:r>
              <a:rPr i="1" lang="fr-CA" sz="1500">
                <a:latin typeface="Calibri"/>
                <a:ea typeface="Calibri"/>
                <a:cs typeface="Calibri"/>
                <a:sym typeface="Calibri"/>
              </a:rPr>
              <a:t>S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47"/>
          <p:cNvSpPr txBox="1"/>
          <p:nvPr>
            <p:ph idx="11" type="ftr"/>
          </p:nvPr>
        </p:nvSpPr>
        <p:spPr>
          <a:xfrm>
            <a:off x="6321418" y="4641070"/>
            <a:ext cx="2674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/>
        </p:nvSpPr>
        <p:spPr>
          <a:xfrm>
            <a:off x="179855" y="-21668"/>
            <a:ext cx="1437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1A208D"/>
                </a:solidFill>
                <a:latin typeface="Georgia"/>
                <a:ea typeface="Georgia"/>
                <a:cs typeface="Georgia"/>
                <a:sym typeface="Georgia"/>
              </a:rPr>
              <a:t>2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5" name="Google Shape;105;p21"/>
          <p:cNvSpPr txBox="1"/>
          <p:nvPr>
            <p:ph type="title"/>
          </p:nvPr>
        </p:nvSpPr>
        <p:spPr>
          <a:xfrm>
            <a:off x="510099" y="320198"/>
            <a:ext cx="81237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146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Qu'est-ce que l'apprentissage automatique ?</a:t>
            </a:r>
            <a:endParaRPr/>
          </a:p>
        </p:txBody>
      </p:sp>
      <p:sp>
        <p:nvSpPr>
          <p:cNvPr id="106" name="Google Shape;106;p21"/>
          <p:cNvSpPr txBox="1"/>
          <p:nvPr/>
        </p:nvSpPr>
        <p:spPr>
          <a:xfrm>
            <a:off x="892485" y="1195486"/>
            <a:ext cx="74400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-317500" lvl="0" marL="342900" marR="1270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b="1" lang="fr-CA" sz="2000">
                <a:latin typeface="Times New Roman"/>
                <a:ea typeface="Times New Roman"/>
                <a:cs typeface="Times New Roman"/>
                <a:sym typeface="Times New Roman"/>
              </a:rPr>
              <a:t>Wikipédia 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: L'apprentissage automatique (</a:t>
            </a:r>
            <a:r>
              <a:rPr b="1" lang="fr-CA" sz="2000">
                <a:latin typeface="Times New Roman"/>
                <a:ea typeface="Times New Roman"/>
                <a:cs typeface="Times New Roman"/>
                <a:sym typeface="Times New Roman"/>
              </a:rPr>
              <a:t>Machine Learning)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 est un domaine de l'informatique qui donne aux ordinateurs la capacité d'apprendre sans être explicitement programmés pour cela !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21"/>
          <p:cNvSpPr/>
          <p:nvPr/>
        </p:nvSpPr>
        <p:spPr>
          <a:xfrm>
            <a:off x="1535015" y="2222249"/>
            <a:ext cx="440544" cy="277968"/>
          </a:xfrm>
          <a:custGeom>
            <a:rect b="b" l="l" r="r" t="t"/>
            <a:pathLst>
              <a:path extrusionOk="0" h="210184" w="235585">
                <a:moveTo>
                  <a:pt x="117637" y="0"/>
                </a:moveTo>
                <a:lnTo>
                  <a:pt x="0" y="209763"/>
                </a:lnTo>
                <a:lnTo>
                  <a:pt x="235275" y="209763"/>
                </a:lnTo>
                <a:lnTo>
                  <a:pt x="117637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108" name="Google Shape;108;p21"/>
          <p:cNvSpPr/>
          <p:nvPr/>
        </p:nvSpPr>
        <p:spPr>
          <a:xfrm>
            <a:off x="2138135" y="2336032"/>
            <a:ext cx="562849" cy="37790"/>
          </a:xfrm>
          <a:custGeom>
            <a:rect b="b" l="l" r="r" t="t"/>
            <a:pathLst>
              <a:path extrusionOk="0" h="28575" w="300989">
                <a:moveTo>
                  <a:pt x="0" y="13228"/>
                </a:moveTo>
                <a:lnTo>
                  <a:pt x="0" y="15117"/>
                </a:lnTo>
                <a:lnTo>
                  <a:pt x="282708" y="15118"/>
                </a:lnTo>
                <a:lnTo>
                  <a:pt x="272125" y="28346"/>
                </a:lnTo>
                <a:lnTo>
                  <a:pt x="300471" y="14173"/>
                </a:lnTo>
                <a:lnTo>
                  <a:pt x="283464" y="14173"/>
                </a:lnTo>
                <a:lnTo>
                  <a:pt x="300471" y="14173"/>
                </a:lnTo>
                <a:lnTo>
                  <a:pt x="298582" y="13228"/>
                </a:lnTo>
                <a:lnTo>
                  <a:pt x="0" y="13228"/>
                </a:lnTo>
                <a:close/>
              </a:path>
              <a:path extrusionOk="0" h="28575" w="300989">
                <a:moveTo>
                  <a:pt x="272125" y="0"/>
                </a:moveTo>
                <a:lnTo>
                  <a:pt x="282708" y="13228"/>
                </a:lnTo>
                <a:lnTo>
                  <a:pt x="298582" y="13228"/>
                </a:lnTo>
                <a:lnTo>
                  <a:pt x="272125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109" name="Google Shape;109;p21"/>
          <p:cNvSpPr txBox="1"/>
          <p:nvPr/>
        </p:nvSpPr>
        <p:spPr>
          <a:xfrm>
            <a:off x="2877725" y="2247275"/>
            <a:ext cx="144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07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5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21"/>
          <p:cNvSpPr/>
          <p:nvPr/>
        </p:nvSpPr>
        <p:spPr>
          <a:xfrm>
            <a:off x="1655284" y="2723639"/>
            <a:ext cx="200677" cy="132686"/>
          </a:xfrm>
          <a:custGeom>
            <a:rect b="b" l="l" r="r" t="t"/>
            <a:pathLst>
              <a:path extrusionOk="0" h="100330" w="107314">
                <a:moveTo>
                  <a:pt x="53385" y="0"/>
                </a:moveTo>
                <a:lnTo>
                  <a:pt x="0" y="100157"/>
                </a:lnTo>
                <a:lnTo>
                  <a:pt x="106771" y="100157"/>
                </a:lnTo>
                <a:lnTo>
                  <a:pt x="5338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111" name="Google Shape;111;p21"/>
          <p:cNvSpPr/>
          <p:nvPr/>
        </p:nvSpPr>
        <p:spPr>
          <a:xfrm>
            <a:off x="2138135" y="2779907"/>
            <a:ext cx="562849" cy="37790"/>
          </a:xfrm>
          <a:custGeom>
            <a:rect b="b" l="l" r="r" t="t"/>
            <a:pathLst>
              <a:path extrusionOk="0" h="28575" w="300989">
                <a:moveTo>
                  <a:pt x="0" y="13228"/>
                </a:moveTo>
                <a:lnTo>
                  <a:pt x="0" y="15117"/>
                </a:lnTo>
                <a:lnTo>
                  <a:pt x="282708" y="15117"/>
                </a:lnTo>
                <a:lnTo>
                  <a:pt x="272125" y="28346"/>
                </a:lnTo>
                <a:lnTo>
                  <a:pt x="300471" y="14173"/>
                </a:lnTo>
                <a:lnTo>
                  <a:pt x="298582" y="13228"/>
                </a:lnTo>
                <a:lnTo>
                  <a:pt x="0" y="13228"/>
                </a:lnTo>
                <a:close/>
              </a:path>
              <a:path extrusionOk="0" h="28575" w="300989">
                <a:moveTo>
                  <a:pt x="272125" y="0"/>
                </a:moveTo>
                <a:lnTo>
                  <a:pt x="282708" y="13228"/>
                </a:lnTo>
                <a:lnTo>
                  <a:pt x="298582" y="13228"/>
                </a:lnTo>
                <a:lnTo>
                  <a:pt x="272125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112" name="Google Shape;112;p21"/>
          <p:cNvSpPr txBox="1"/>
          <p:nvPr/>
        </p:nvSpPr>
        <p:spPr>
          <a:xfrm>
            <a:off x="2877725" y="2696575"/>
            <a:ext cx="144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07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500">
                <a:latin typeface="Calibri"/>
                <a:ea typeface="Calibri"/>
                <a:cs typeface="Calibri"/>
                <a:sym typeface="Calibri"/>
              </a:rPr>
              <a:t>0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1"/>
          <p:cNvSpPr/>
          <p:nvPr/>
        </p:nvSpPr>
        <p:spPr>
          <a:xfrm>
            <a:off x="1566850" y="3569566"/>
            <a:ext cx="376420" cy="275450"/>
          </a:xfrm>
          <a:custGeom>
            <a:rect b="b" l="l" r="r" t="t"/>
            <a:pathLst>
              <a:path extrusionOk="0" h="208280" w="201294">
                <a:moveTo>
                  <a:pt x="201259" y="0"/>
                </a:moveTo>
                <a:lnTo>
                  <a:pt x="0" y="0"/>
                </a:lnTo>
                <a:lnTo>
                  <a:pt x="0" y="207873"/>
                </a:lnTo>
                <a:lnTo>
                  <a:pt x="201259" y="207873"/>
                </a:lnTo>
                <a:lnTo>
                  <a:pt x="201259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114" name="Google Shape;114;p21"/>
          <p:cNvSpPr/>
          <p:nvPr/>
        </p:nvSpPr>
        <p:spPr>
          <a:xfrm>
            <a:off x="2138135" y="3678346"/>
            <a:ext cx="562849" cy="37790"/>
          </a:xfrm>
          <a:custGeom>
            <a:rect b="b" l="l" r="r" t="t"/>
            <a:pathLst>
              <a:path extrusionOk="0" h="28575" w="300989">
                <a:moveTo>
                  <a:pt x="0" y="13228"/>
                </a:moveTo>
                <a:lnTo>
                  <a:pt x="0" y="15117"/>
                </a:lnTo>
                <a:lnTo>
                  <a:pt x="282708" y="15118"/>
                </a:lnTo>
                <a:lnTo>
                  <a:pt x="272125" y="28346"/>
                </a:lnTo>
                <a:lnTo>
                  <a:pt x="300471" y="14173"/>
                </a:lnTo>
                <a:lnTo>
                  <a:pt x="283464" y="14173"/>
                </a:lnTo>
                <a:lnTo>
                  <a:pt x="300471" y="14173"/>
                </a:lnTo>
                <a:lnTo>
                  <a:pt x="298582" y="13228"/>
                </a:lnTo>
                <a:lnTo>
                  <a:pt x="0" y="13228"/>
                </a:lnTo>
                <a:close/>
              </a:path>
              <a:path extrusionOk="0" h="28575" w="300989">
                <a:moveTo>
                  <a:pt x="300471" y="14173"/>
                </a:moveTo>
                <a:lnTo>
                  <a:pt x="283464" y="14173"/>
                </a:lnTo>
                <a:lnTo>
                  <a:pt x="300471" y="14173"/>
                </a:lnTo>
                <a:close/>
              </a:path>
              <a:path extrusionOk="0" h="28575" w="300989">
                <a:moveTo>
                  <a:pt x="272125" y="0"/>
                </a:moveTo>
                <a:lnTo>
                  <a:pt x="282708" y="13228"/>
                </a:lnTo>
                <a:lnTo>
                  <a:pt x="298582" y="13228"/>
                </a:lnTo>
                <a:lnTo>
                  <a:pt x="272125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115" name="Google Shape;115;p21"/>
          <p:cNvSpPr txBox="1"/>
          <p:nvPr/>
        </p:nvSpPr>
        <p:spPr>
          <a:xfrm>
            <a:off x="2895825" y="3101163"/>
            <a:ext cx="1449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07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5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fr-CA" sz="1500">
                <a:latin typeface="Calibri"/>
                <a:ea typeface="Calibri"/>
                <a:cs typeface="Calibri"/>
                <a:sym typeface="Calibri"/>
              </a:rPr>
            </a:br>
            <a:r>
              <a:rPr lang="fr-CA" sz="1500">
                <a:latin typeface="Calibri"/>
                <a:ea typeface="Calibri"/>
                <a:cs typeface="Calibri"/>
                <a:sym typeface="Calibri"/>
              </a:rPr>
              <a:t>0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1"/>
          <p:cNvSpPr/>
          <p:nvPr/>
        </p:nvSpPr>
        <p:spPr>
          <a:xfrm>
            <a:off x="1655284" y="3162322"/>
            <a:ext cx="200677" cy="132686"/>
          </a:xfrm>
          <a:custGeom>
            <a:rect b="b" l="l" r="r" t="t"/>
            <a:pathLst>
              <a:path extrusionOk="0" h="100330" w="107314">
                <a:moveTo>
                  <a:pt x="53385" y="0"/>
                </a:moveTo>
                <a:lnTo>
                  <a:pt x="0" y="100157"/>
                </a:lnTo>
                <a:lnTo>
                  <a:pt x="106771" y="100157"/>
                </a:lnTo>
                <a:lnTo>
                  <a:pt x="53385" y="0"/>
                </a:ln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117" name="Google Shape;117;p21"/>
          <p:cNvSpPr/>
          <p:nvPr/>
        </p:nvSpPr>
        <p:spPr>
          <a:xfrm>
            <a:off x="2138135" y="3200042"/>
            <a:ext cx="562849" cy="37790"/>
          </a:xfrm>
          <a:custGeom>
            <a:rect b="b" l="l" r="r" t="t"/>
            <a:pathLst>
              <a:path extrusionOk="0" h="28575" w="300989">
                <a:moveTo>
                  <a:pt x="272125" y="0"/>
                </a:moveTo>
                <a:lnTo>
                  <a:pt x="282708" y="13228"/>
                </a:lnTo>
                <a:lnTo>
                  <a:pt x="0" y="13228"/>
                </a:lnTo>
                <a:lnTo>
                  <a:pt x="0" y="15117"/>
                </a:lnTo>
                <a:lnTo>
                  <a:pt x="282708" y="15117"/>
                </a:lnTo>
                <a:lnTo>
                  <a:pt x="272125" y="28346"/>
                </a:lnTo>
                <a:lnTo>
                  <a:pt x="300471" y="14173"/>
                </a:lnTo>
                <a:lnTo>
                  <a:pt x="283464" y="14173"/>
                </a:lnTo>
                <a:lnTo>
                  <a:pt x="300471" y="14172"/>
                </a:lnTo>
                <a:lnTo>
                  <a:pt x="272125" y="0"/>
                </a:lnTo>
                <a:close/>
              </a:path>
              <a:path extrusionOk="0" h="28575" w="300989">
                <a:moveTo>
                  <a:pt x="300471" y="14172"/>
                </a:moveTo>
                <a:lnTo>
                  <a:pt x="283464" y="14172"/>
                </a:lnTo>
                <a:lnTo>
                  <a:pt x="300471" y="14173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118" name="Google Shape;118;p21"/>
          <p:cNvSpPr/>
          <p:nvPr/>
        </p:nvSpPr>
        <p:spPr>
          <a:xfrm>
            <a:off x="5173851" y="2467762"/>
            <a:ext cx="376420" cy="275450"/>
          </a:xfrm>
          <a:custGeom>
            <a:rect b="b" l="l" r="r" t="t"/>
            <a:pathLst>
              <a:path extrusionOk="0" h="208280" w="201294">
                <a:moveTo>
                  <a:pt x="201259" y="0"/>
                </a:moveTo>
                <a:lnTo>
                  <a:pt x="0" y="0"/>
                </a:lnTo>
                <a:lnTo>
                  <a:pt x="0" y="207873"/>
                </a:lnTo>
                <a:lnTo>
                  <a:pt x="201259" y="207873"/>
                </a:lnTo>
                <a:lnTo>
                  <a:pt x="201259" y="0"/>
                </a:ln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119" name="Google Shape;119;p21"/>
          <p:cNvSpPr/>
          <p:nvPr/>
        </p:nvSpPr>
        <p:spPr>
          <a:xfrm>
            <a:off x="5745134" y="2576542"/>
            <a:ext cx="562849" cy="37790"/>
          </a:xfrm>
          <a:custGeom>
            <a:rect b="b" l="l" r="r" t="t"/>
            <a:pathLst>
              <a:path extrusionOk="0" h="28575" w="300989">
                <a:moveTo>
                  <a:pt x="0" y="13228"/>
                </a:moveTo>
                <a:lnTo>
                  <a:pt x="0" y="15117"/>
                </a:lnTo>
                <a:lnTo>
                  <a:pt x="282708" y="15117"/>
                </a:lnTo>
                <a:lnTo>
                  <a:pt x="272125" y="28346"/>
                </a:lnTo>
                <a:lnTo>
                  <a:pt x="300471" y="14173"/>
                </a:lnTo>
                <a:lnTo>
                  <a:pt x="298582" y="13228"/>
                </a:lnTo>
                <a:lnTo>
                  <a:pt x="0" y="13228"/>
                </a:lnTo>
                <a:close/>
              </a:path>
              <a:path extrusionOk="0" h="28575" w="300989">
                <a:moveTo>
                  <a:pt x="272125" y="0"/>
                </a:moveTo>
                <a:lnTo>
                  <a:pt x="282708" y="13228"/>
                </a:lnTo>
                <a:lnTo>
                  <a:pt x="298582" y="13228"/>
                </a:lnTo>
                <a:lnTo>
                  <a:pt x="272125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120" name="Google Shape;120;p21"/>
          <p:cNvSpPr txBox="1"/>
          <p:nvPr/>
        </p:nvSpPr>
        <p:spPr>
          <a:xfrm>
            <a:off x="6484724" y="2481129"/>
            <a:ext cx="144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07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5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1"/>
          <p:cNvSpPr/>
          <p:nvPr/>
        </p:nvSpPr>
        <p:spPr>
          <a:xfrm>
            <a:off x="5272897" y="2962622"/>
            <a:ext cx="179305" cy="138565"/>
          </a:xfrm>
          <a:custGeom>
            <a:rect b="b" l="l" r="r" t="t"/>
            <a:pathLst>
              <a:path extrusionOk="0" h="104775" w="95885">
                <a:moveTo>
                  <a:pt x="95432" y="0"/>
                </a:moveTo>
                <a:lnTo>
                  <a:pt x="0" y="0"/>
                </a:lnTo>
                <a:lnTo>
                  <a:pt x="0" y="104575"/>
                </a:lnTo>
                <a:lnTo>
                  <a:pt x="95432" y="104575"/>
                </a:lnTo>
                <a:lnTo>
                  <a:pt x="95432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122" name="Google Shape;122;p21"/>
          <p:cNvSpPr/>
          <p:nvPr/>
        </p:nvSpPr>
        <p:spPr>
          <a:xfrm>
            <a:off x="6040878" y="3010153"/>
            <a:ext cx="267176" cy="37790"/>
          </a:xfrm>
          <a:custGeom>
            <a:rect b="b" l="l" r="r" t="t"/>
            <a:pathLst>
              <a:path extrusionOk="0" h="28575" w="142875">
                <a:moveTo>
                  <a:pt x="114130" y="0"/>
                </a:moveTo>
                <a:lnTo>
                  <a:pt x="124713" y="13228"/>
                </a:lnTo>
                <a:lnTo>
                  <a:pt x="0" y="13228"/>
                </a:lnTo>
                <a:lnTo>
                  <a:pt x="0" y="15117"/>
                </a:lnTo>
                <a:lnTo>
                  <a:pt x="124713" y="15117"/>
                </a:lnTo>
                <a:lnTo>
                  <a:pt x="114130" y="28346"/>
                </a:lnTo>
                <a:lnTo>
                  <a:pt x="142476" y="14173"/>
                </a:lnTo>
                <a:lnTo>
                  <a:pt x="114130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123" name="Google Shape;123;p21"/>
          <p:cNvSpPr txBox="1"/>
          <p:nvPr/>
        </p:nvSpPr>
        <p:spPr>
          <a:xfrm>
            <a:off x="6484724" y="2916394"/>
            <a:ext cx="136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07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500">
                <a:latin typeface="Calibri"/>
                <a:ea typeface="Calibri"/>
                <a:cs typeface="Calibri"/>
                <a:sym typeface="Calibri"/>
              </a:rPr>
              <a:t>?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>
            <p:ph idx="11" type="ftr"/>
          </p:nvPr>
        </p:nvSpPr>
        <p:spPr>
          <a:xfrm>
            <a:off x="6484718" y="4765195"/>
            <a:ext cx="2674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8"/>
          <p:cNvSpPr txBox="1"/>
          <p:nvPr/>
        </p:nvSpPr>
        <p:spPr>
          <a:xfrm>
            <a:off x="133757" y="-21668"/>
            <a:ext cx="235527" cy="173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1A208D"/>
                </a:solidFill>
                <a:latin typeface="Georgia"/>
                <a:ea typeface="Georgia"/>
                <a:cs typeface="Georgia"/>
                <a:sym typeface="Georgia"/>
              </a:rPr>
              <a:t>20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24" name="Google Shape;524;p48"/>
          <p:cNvSpPr txBox="1"/>
          <p:nvPr>
            <p:ph type="title"/>
          </p:nvPr>
        </p:nvSpPr>
        <p:spPr>
          <a:xfrm>
            <a:off x="510099" y="320198"/>
            <a:ext cx="81237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2057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Apprentissage supervisé</a:t>
            </a:r>
            <a:endParaRPr/>
          </a:p>
        </p:txBody>
      </p:sp>
      <p:sp>
        <p:nvSpPr>
          <p:cNvPr id="525" name="Google Shape;525;p48"/>
          <p:cNvSpPr txBox="1"/>
          <p:nvPr/>
        </p:nvSpPr>
        <p:spPr>
          <a:xfrm>
            <a:off x="369275" y="720675"/>
            <a:ext cx="8404800" cy="44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775">
            <a:spAutoFit/>
          </a:bodyPr>
          <a:lstStyle/>
          <a:p>
            <a:pPr indent="-317500" lvl="0" marL="381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Les modèles discriminants trouvent directement une fonction de classification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810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: </a:t>
            </a:r>
            <a:r>
              <a:rPr lang="fr-CA" sz="2000">
                <a:latin typeface="Cambria"/>
                <a:ea typeface="Cambria"/>
                <a:cs typeface="Cambria"/>
                <a:sym typeface="Cambria"/>
              </a:rPr>
              <a:t>X → Y 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à partir d'une classe donnée de fonctions </a:t>
            </a:r>
            <a:r>
              <a:rPr lang="fr-CA" sz="2000">
                <a:latin typeface="Cambria"/>
                <a:ea typeface="Cambria"/>
                <a:cs typeface="Cambria"/>
                <a:sym typeface="Cambria"/>
              </a:rPr>
              <a:t>F 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381000" marR="36830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La fonction trouvée doit être celle dont la probabilité d'erreur est la plus faible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06400" rtl="0" algn="ctr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2000">
                <a:latin typeface="Cambria"/>
                <a:ea typeface="Cambria"/>
                <a:cs typeface="Cambria"/>
                <a:sym typeface="Cambria"/>
              </a:rPr>
              <a:t>L</a:t>
            </a: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) = E</a:t>
            </a:r>
            <a:r>
              <a:rPr baseline="-25000" lang="fr-CA" sz="22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baseline="-25000" i="1" lang="fr-CA" sz="2200">
                <a:latin typeface="Calibri"/>
                <a:ea typeface="Calibri"/>
                <a:cs typeface="Calibri"/>
                <a:sym typeface="Calibri"/>
              </a:rPr>
              <a:t>x,y</a:t>
            </a:r>
            <a:r>
              <a:rPr baseline="-25000" lang="fr-CA" sz="2200">
                <a:latin typeface="Georgia"/>
                <a:ea typeface="Georgia"/>
                <a:cs typeface="Georgia"/>
                <a:sym typeface="Georgia"/>
              </a:rPr>
              <a:t>)</a:t>
            </a:r>
            <a:r>
              <a:rPr baseline="-25000" lang="fr-CA" sz="2200">
                <a:latin typeface="Cambria"/>
                <a:ea typeface="Cambria"/>
                <a:cs typeface="Cambria"/>
                <a:sym typeface="Cambria"/>
              </a:rPr>
              <a:t>∼D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 [ℓ</a:t>
            </a: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)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, y</a:t>
            </a: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)]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indent="0" lvl="0" marL="1790700" rtl="0" algn="ctr">
              <a:lnSpc>
                <a:spcPct val="1112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mbria"/>
              <a:ea typeface="Cambria"/>
              <a:cs typeface="Cambria"/>
              <a:sym typeface="Cambria"/>
            </a:endParaRPr>
          </a:p>
          <a:p>
            <a:pPr indent="0" lvl="0" marL="381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Où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 ℓ 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est une perte instantanée définie comme suit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93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ℓ </a:t>
            </a: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: </a:t>
            </a:r>
            <a:r>
              <a:rPr lang="fr-CA" sz="2000">
                <a:latin typeface="Cambria"/>
                <a:ea typeface="Cambria"/>
                <a:cs typeface="Cambria"/>
                <a:sym typeface="Cambria"/>
              </a:rPr>
              <a:t>Y × Y → </a:t>
            </a: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R</a:t>
            </a:r>
            <a:r>
              <a:rPr baseline="30000" lang="fr-CA" sz="2200">
                <a:latin typeface="Georgia"/>
                <a:ea typeface="Georgia"/>
                <a:cs typeface="Georgia"/>
                <a:sym typeface="Georgia"/>
              </a:rPr>
              <a:t>+</a:t>
            </a:r>
            <a:endParaRPr baseline="30000" sz="2200">
              <a:latin typeface="Georgia"/>
              <a:ea typeface="Georgia"/>
              <a:cs typeface="Georgia"/>
              <a:sym typeface="Georgia"/>
            </a:endParaRPr>
          </a:p>
          <a:p>
            <a:pPr indent="0" lvl="0" marL="381000" marR="76200" rtl="0" algn="l">
              <a:lnSpc>
                <a:spcPct val="102699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La fonction de risque prise en compte dans la classification est généralement l'erreur de classification 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810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∀(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x, y</a:t>
            </a: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) ;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 ℓ</a:t>
            </a: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)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, y</a:t>
            </a: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) = </a:t>
            </a:r>
            <a:r>
              <a:rPr lang="fr-CA" sz="1800"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aseline="-25000" i="1" lang="fr-CA" sz="2200"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baseline="-25000" lang="fr-CA" sz="22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baseline="-25000" i="1" lang="fr-CA" sz="22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fr-CA" sz="2200">
                <a:latin typeface="Georgia"/>
                <a:ea typeface="Georgia"/>
                <a:cs typeface="Georgia"/>
                <a:sym typeface="Georgia"/>
              </a:rPr>
              <a:t>)</a:t>
            </a:r>
            <a:r>
              <a:rPr baseline="-25000" lang="fr-CA" sz="2200">
                <a:latin typeface="Cambria"/>
                <a:ea typeface="Cambria"/>
                <a:cs typeface="Cambria"/>
                <a:sym typeface="Cambria"/>
              </a:rPr>
              <a:t≯</a:t>
            </a:r>
            <a:r>
              <a:rPr baseline="-25000" lang="fr-CA" sz="2200">
                <a:latin typeface="Georgia"/>
                <a:ea typeface="Georgia"/>
                <a:cs typeface="Georgia"/>
                <a:sym typeface="Georgia"/>
              </a:rPr>
              <a:t>=</a:t>
            </a:r>
            <a:r>
              <a:rPr baseline="-25000" i="1" lang="fr-CA" sz="2200">
                <a:latin typeface="Calibri"/>
                <a:ea typeface="Calibri"/>
                <a:cs typeface="Calibri"/>
                <a:sym typeface="Calibri"/>
              </a:rPr>
              <a:t>y</a:t>
            </a:r>
            <a:endParaRPr baseline="-25000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3810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Où </a:t>
            </a:r>
            <a:r>
              <a:rPr lang="fr-CA" sz="1800"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aseline="-25000" i="1" lang="fr-CA" sz="2200">
                <a:latin typeface="Calibri"/>
                <a:ea typeface="Calibri"/>
                <a:cs typeface="Calibri"/>
                <a:sym typeface="Calibri"/>
              </a:rPr>
              <a:t>π 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 est égal à </a:t>
            </a: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1 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si le prédicat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 π 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est vrai et </a:t>
            </a: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0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indent="0" lvl="0" marL="3810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autrement.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26" name="Google Shape;52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9"/>
          <p:cNvSpPr txBox="1"/>
          <p:nvPr/>
        </p:nvSpPr>
        <p:spPr>
          <a:xfrm>
            <a:off x="2484100" y="2119143"/>
            <a:ext cx="4707900" cy="11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2500">
                <a:latin typeface="Georgia"/>
                <a:ea typeface="Georgia"/>
                <a:cs typeface="Georgia"/>
                <a:sym typeface="Georgia"/>
              </a:rPr>
              <a:t>Modèles d'apprentissage quantitatifs : Réseaux de neurones</a:t>
            </a:r>
            <a:endParaRPr sz="25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0"/>
          <p:cNvSpPr txBox="1"/>
          <p:nvPr/>
        </p:nvSpPr>
        <p:spPr>
          <a:xfrm>
            <a:off x="133757" y="-21668"/>
            <a:ext cx="235527" cy="173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1A208D"/>
                </a:solidFill>
                <a:latin typeface="Georgia"/>
                <a:ea typeface="Georgia"/>
                <a:cs typeface="Georgia"/>
                <a:sym typeface="Georgia"/>
              </a:rPr>
              <a:t>22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37" name="Google Shape;537;p50"/>
          <p:cNvSpPr txBox="1"/>
          <p:nvPr>
            <p:ph type="title"/>
          </p:nvPr>
        </p:nvSpPr>
        <p:spPr>
          <a:xfrm>
            <a:off x="638569" y="320198"/>
            <a:ext cx="7735800" cy="14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00">
            <a:spAutoFit/>
          </a:bodyPr>
          <a:lstStyle/>
          <a:p>
            <a:pPr indent="-2844800" lvl="0" marL="3035300" marR="50800" rtl="0" algn="l">
              <a:lnSpc>
                <a:spcPct val="106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Premières tentatives de construction de modèles artificiels apprenables</a:t>
            </a:r>
            <a:endParaRPr/>
          </a:p>
          <a:p>
            <a:pPr indent="0" lvl="0" marL="63500" marR="355600" rtl="0" algn="l">
              <a:lnSpc>
                <a:spcPct val="102699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0" lang="fr-CA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Elle a débuté à la fin du 19</a:t>
            </a:r>
            <a:r>
              <a:rPr b="0" baseline="30000" i="1" lang="fr-CA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 </a:t>
            </a:r>
            <a:r>
              <a:rPr b="0" lang="fr-CA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siècle avec les travaux de Santiago Ramón y Cajal qui a été le premier à représenter le neurone biologique 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38" name="Google Shape;538;p50"/>
          <p:cNvGrpSpPr/>
          <p:nvPr/>
        </p:nvGrpSpPr>
        <p:grpSpPr>
          <a:xfrm>
            <a:off x="1474076" y="2624905"/>
            <a:ext cx="5377284" cy="1720785"/>
            <a:chOff x="0" y="1266181"/>
            <a:chExt cx="4054350" cy="2008386"/>
          </a:xfrm>
        </p:grpSpPr>
        <p:pic>
          <p:nvPicPr>
            <p:cNvPr id="539" name="Google Shape;539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4434" y="1266181"/>
              <a:ext cx="3499916" cy="19687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0" name="Google Shape;540;p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3268243"/>
              <a:ext cx="3888003" cy="63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1" name="Google Shape;541;p50"/>
          <p:cNvSpPr txBox="1"/>
          <p:nvPr>
            <p:ph idx="11" type="ftr"/>
          </p:nvPr>
        </p:nvSpPr>
        <p:spPr>
          <a:xfrm>
            <a:off x="6708393" y="4633620"/>
            <a:ext cx="2674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1"/>
          <p:cNvSpPr txBox="1"/>
          <p:nvPr/>
        </p:nvSpPr>
        <p:spPr>
          <a:xfrm>
            <a:off x="133757" y="-21668"/>
            <a:ext cx="235527" cy="173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1A208D"/>
                </a:solidFill>
                <a:latin typeface="Georgia"/>
                <a:ea typeface="Georgia"/>
                <a:cs typeface="Georgia"/>
                <a:sym typeface="Georgia"/>
              </a:rPr>
              <a:t>23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47" name="Google Shape;547;p51"/>
          <p:cNvSpPr txBox="1"/>
          <p:nvPr>
            <p:ph type="title"/>
          </p:nvPr>
        </p:nvSpPr>
        <p:spPr>
          <a:xfrm>
            <a:off x="510099" y="320198"/>
            <a:ext cx="81237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355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MuCulloch &amp; Pitts neurone formel (1943)</a:t>
            </a:r>
            <a:endParaRPr/>
          </a:p>
        </p:txBody>
      </p:sp>
      <p:sp>
        <p:nvSpPr>
          <p:cNvPr id="548" name="Google Shape;548;p51"/>
          <p:cNvSpPr txBox="1"/>
          <p:nvPr>
            <p:ph idx="11" type="ftr"/>
          </p:nvPr>
        </p:nvSpPr>
        <p:spPr>
          <a:xfrm>
            <a:off x="6433043" y="4908970"/>
            <a:ext cx="2674200" cy="1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  <p:sp>
        <p:nvSpPr>
          <p:cNvPr id="549" name="Google Shape;549;p51"/>
          <p:cNvSpPr txBox="1"/>
          <p:nvPr/>
        </p:nvSpPr>
        <p:spPr>
          <a:xfrm>
            <a:off x="892485" y="3142177"/>
            <a:ext cx="3841500" cy="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0800">
            <a:spAutoFit/>
          </a:bodyPr>
          <a:lstStyle/>
          <a:p>
            <a:pPr indent="-50800" lvl="0" marL="2628900" marR="12700" rtl="0" algn="r">
              <a:lnSpc>
                <a:spcPct val="70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3429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Fonction de prédiction linéaire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50" name="Google Shape;55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275" y="988273"/>
            <a:ext cx="4793500" cy="259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5875" y="4073271"/>
            <a:ext cx="3523900" cy="70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2"/>
          <p:cNvSpPr txBox="1"/>
          <p:nvPr/>
        </p:nvSpPr>
        <p:spPr>
          <a:xfrm>
            <a:off x="133757" y="-21668"/>
            <a:ext cx="2355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1A208D"/>
                </a:solidFill>
                <a:latin typeface="Georgia"/>
                <a:ea typeface="Georgia"/>
                <a:cs typeface="Georgia"/>
                <a:sym typeface="Georgia"/>
              </a:rPr>
              <a:t>23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7" name="Google Shape;557;p52"/>
          <p:cNvSpPr txBox="1"/>
          <p:nvPr>
            <p:ph type="title"/>
          </p:nvPr>
        </p:nvSpPr>
        <p:spPr>
          <a:xfrm>
            <a:off x="510099" y="320198"/>
            <a:ext cx="81237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355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MuCulloch &amp; Pitts neurone formel (1943)</a:t>
            </a:r>
            <a:endParaRPr/>
          </a:p>
        </p:txBody>
      </p:sp>
      <p:sp>
        <p:nvSpPr>
          <p:cNvPr id="558" name="Google Shape;558;p52"/>
          <p:cNvSpPr txBox="1"/>
          <p:nvPr/>
        </p:nvSpPr>
        <p:spPr>
          <a:xfrm>
            <a:off x="892485" y="3142177"/>
            <a:ext cx="3841500" cy="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0800">
            <a:spAutoFit/>
          </a:bodyPr>
          <a:lstStyle/>
          <a:p>
            <a:pPr indent="-50800" lvl="0" marL="2628900" marR="12700" rtl="0" algn="r">
              <a:lnSpc>
                <a:spcPct val="70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3429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Fonction de prédiction linéaire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59" name="Google Shape;55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275" y="988273"/>
            <a:ext cx="4793500" cy="259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1275" y="4101046"/>
            <a:ext cx="3523900" cy="70085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52"/>
          <p:cNvSpPr txBox="1"/>
          <p:nvPr/>
        </p:nvSpPr>
        <p:spPr>
          <a:xfrm>
            <a:off x="5109625" y="2974675"/>
            <a:ext cx="3787800" cy="12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Différentes règles d'apprentissage ont été proposées, la plus populaire étant la règle de Hebb (1949) : </a:t>
            </a:r>
            <a:r>
              <a:rPr i="1" lang="fr-CA" sz="20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les neurones qui s'allument ensemble se connectent ensemble</a:t>
            </a:r>
            <a:r>
              <a:rPr lang="fr-CA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3"/>
          <p:cNvSpPr txBox="1"/>
          <p:nvPr/>
        </p:nvSpPr>
        <p:spPr>
          <a:xfrm>
            <a:off x="133757" y="-21668"/>
            <a:ext cx="235527" cy="173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1A208D"/>
                </a:solidFill>
                <a:latin typeface="Georgia"/>
                <a:ea typeface="Georgia"/>
                <a:cs typeface="Georgia"/>
                <a:sym typeface="Georgia"/>
              </a:rPr>
              <a:t>23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67" name="Google Shape;567;p53"/>
          <p:cNvSpPr txBox="1"/>
          <p:nvPr>
            <p:ph type="title"/>
          </p:nvPr>
        </p:nvSpPr>
        <p:spPr>
          <a:xfrm>
            <a:off x="510099" y="320198"/>
            <a:ext cx="81237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355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MuCulloch &amp; Pitts neurone formel (1943)</a:t>
            </a:r>
            <a:endParaRPr/>
          </a:p>
        </p:txBody>
      </p:sp>
      <p:sp>
        <p:nvSpPr>
          <p:cNvPr id="568" name="Google Shape;568;p53"/>
          <p:cNvSpPr/>
          <p:nvPr/>
        </p:nvSpPr>
        <p:spPr>
          <a:xfrm>
            <a:off x="3113262" y="1731608"/>
            <a:ext cx="0" cy="856935"/>
          </a:xfrm>
          <a:custGeom>
            <a:rect b="b" l="l" r="r" t="t"/>
            <a:pathLst>
              <a:path extrusionOk="0" h="576580" w="120000">
                <a:moveTo>
                  <a:pt x="0" y="0"/>
                </a:moveTo>
                <a:lnTo>
                  <a:pt x="0" y="576005"/>
                </a:lnTo>
              </a:path>
            </a:pathLst>
          </a:custGeom>
          <a:noFill/>
          <a:ln cap="flat" cmpd="sng" w="10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569" name="Google Shape;569;p53"/>
          <p:cNvSpPr/>
          <p:nvPr/>
        </p:nvSpPr>
        <p:spPr>
          <a:xfrm>
            <a:off x="3889985" y="842621"/>
            <a:ext cx="123431" cy="66063"/>
          </a:xfrm>
          <a:custGeom>
            <a:rect b="b" l="l" r="r" t="t"/>
            <a:pathLst>
              <a:path extrusionOk="0" h="44450" w="62230">
                <a:moveTo>
                  <a:pt x="0" y="0"/>
                </a:moveTo>
                <a:lnTo>
                  <a:pt x="24798" y="22143"/>
                </a:lnTo>
                <a:lnTo>
                  <a:pt x="0" y="44284"/>
                </a:lnTo>
                <a:lnTo>
                  <a:pt x="61995" y="221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570" name="Google Shape;570;p53"/>
          <p:cNvSpPr/>
          <p:nvPr/>
        </p:nvSpPr>
        <p:spPr>
          <a:xfrm>
            <a:off x="4212889" y="1731608"/>
            <a:ext cx="0" cy="856935"/>
          </a:xfrm>
          <a:custGeom>
            <a:rect b="b" l="l" r="r" t="t"/>
            <a:pathLst>
              <a:path extrusionOk="0" h="576580" w="120000">
                <a:moveTo>
                  <a:pt x="0" y="0"/>
                </a:moveTo>
                <a:lnTo>
                  <a:pt x="0" y="576005"/>
                </a:lnTo>
              </a:path>
            </a:pathLst>
          </a:custGeom>
          <a:noFill/>
          <a:ln cap="flat" cmpd="sng" w="10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571" name="Google Shape;571;p53"/>
          <p:cNvSpPr txBox="1"/>
          <p:nvPr/>
        </p:nvSpPr>
        <p:spPr>
          <a:xfrm>
            <a:off x="2934897" y="729036"/>
            <a:ext cx="1445911" cy="241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fr-CA" sz="25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fr-CA" sz="1100">
                <a:latin typeface="Georgia"/>
                <a:ea typeface="Georgia"/>
                <a:cs typeface="Georgia"/>
                <a:sym typeface="Georgia"/>
              </a:rPr>
              <a:t>1 1</a:t>
            </a:r>
            <a:r>
              <a:rPr baseline="30000" lang="fr-CA" sz="1000" u="sng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aseline="30000" lang="fr-CA" sz="1000">
                <a:latin typeface="Times New Roman"/>
                <a:ea typeface="Times New Roman"/>
                <a:cs typeface="Times New Roman"/>
                <a:sym typeface="Times New Roman"/>
              </a:rPr>
              <a:t>b	</a:t>
            </a:r>
            <a:r>
              <a:rPr baseline="30000" i="1" lang="fr-CA" sz="2500">
                <a:latin typeface="Calibri"/>
                <a:ea typeface="Calibri"/>
                <a:cs typeface="Calibri"/>
                <a:sym typeface="Calibri"/>
              </a:rPr>
              <a:t>w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572" name="Google Shape;572;p53"/>
          <p:cNvGrpSpPr/>
          <p:nvPr/>
        </p:nvGrpSpPr>
        <p:grpSpPr>
          <a:xfrm>
            <a:off x="3889985" y="714998"/>
            <a:ext cx="537116" cy="621717"/>
            <a:chOff x="1961201" y="481079"/>
            <a:chExt cx="270796" cy="418316"/>
          </a:xfrm>
        </p:grpSpPr>
        <p:pic>
          <p:nvPicPr>
            <p:cNvPr id="573" name="Google Shape;573;p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15991" y="481079"/>
              <a:ext cx="216006" cy="2160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4" name="Google Shape;574;p53"/>
            <p:cNvSpPr/>
            <p:nvPr/>
          </p:nvSpPr>
          <p:spPr>
            <a:xfrm>
              <a:off x="1961201" y="854945"/>
              <a:ext cx="62230" cy="44450"/>
            </a:xfrm>
            <a:custGeom>
              <a:rect b="b" l="l" r="r" t="t"/>
              <a:pathLst>
                <a:path extrusionOk="0" h="44450" w="62230">
                  <a:moveTo>
                    <a:pt x="0" y="0"/>
                  </a:moveTo>
                  <a:lnTo>
                    <a:pt x="24798" y="22140"/>
                  </a:lnTo>
                  <a:lnTo>
                    <a:pt x="0" y="44284"/>
                  </a:lnTo>
                  <a:lnTo>
                    <a:pt x="61995" y="221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/>
            </a:p>
          </p:txBody>
        </p:sp>
      </p:grpSp>
      <p:sp>
        <p:nvSpPr>
          <p:cNvPr id="575" name="Google Shape;575;p53"/>
          <p:cNvSpPr txBox="1"/>
          <p:nvPr/>
        </p:nvSpPr>
        <p:spPr>
          <a:xfrm>
            <a:off x="2884516" y="1158825"/>
            <a:ext cx="1546671" cy="241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fr-CA" sz="25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fr-CA" sz="1100">
                <a:latin typeface="Georgia"/>
                <a:ea typeface="Georgia"/>
                <a:cs typeface="Georgia"/>
                <a:sym typeface="Georgia"/>
              </a:rPr>
              <a:t>2 2</a:t>
            </a:r>
            <a:r>
              <a:rPr baseline="30000" lang="fr-CA" sz="1000" u="sng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aseline="30000" lang="fr-CA" sz="1000">
                <a:latin typeface="Times New Roman"/>
                <a:ea typeface="Times New Roman"/>
                <a:cs typeface="Times New Roman"/>
                <a:sym typeface="Times New Roman"/>
              </a:rPr>
              <a:t>b	</a:t>
            </a:r>
            <a:r>
              <a:rPr baseline="30000" i="1" lang="fr-CA" sz="2500">
                <a:latin typeface="Calibri"/>
                <a:ea typeface="Calibri"/>
                <a:cs typeface="Calibri"/>
                <a:sym typeface="Calibri"/>
              </a:rPr>
              <a:t>w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576" name="Google Shape;576;p53"/>
          <p:cNvGrpSpPr/>
          <p:nvPr/>
        </p:nvGrpSpPr>
        <p:grpSpPr>
          <a:xfrm>
            <a:off x="3889985" y="1143051"/>
            <a:ext cx="537116" cy="1905823"/>
            <a:chOff x="1961201" y="769090"/>
            <a:chExt cx="270796" cy="1282313"/>
          </a:xfrm>
        </p:grpSpPr>
        <p:pic>
          <p:nvPicPr>
            <p:cNvPr id="577" name="Google Shape;577;p5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15991" y="769090"/>
              <a:ext cx="216006" cy="2160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8" name="Google Shape;578;p53"/>
            <p:cNvSpPr/>
            <p:nvPr/>
          </p:nvSpPr>
          <p:spPr>
            <a:xfrm>
              <a:off x="1961201" y="2006953"/>
              <a:ext cx="62230" cy="44450"/>
            </a:xfrm>
            <a:custGeom>
              <a:rect b="b" l="l" r="r" t="t"/>
              <a:pathLst>
                <a:path extrusionOk="0" h="44450" w="62230">
                  <a:moveTo>
                    <a:pt x="0" y="0"/>
                  </a:moveTo>
                  <a:lnTo>
                    <a:pt x="24798" y="22143"/>
                  </a:lnTo>
                  <a:lnTo>
                    <a:pt x="0" y="44284"/>
                  </a:lnTo>
                  <a:lnTo>
                    <a:pt x="61995" y="22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/>
            </a:p>
          </p:txBody>
        </p:sp>
      </p:grpSp>
      <p:sp>
        <p:nvSpPr>
          <p:cNvPr id="579" name="Google Shape;579;p53"/>
          <p:cNvSpPr txBox="1"/>
          <p:nvPr/>
        </p:nvSpPr>
        <p:spPr>
          <a:xfrm>
            <a:off x="2882247" y="2827615"/>
            <a:ext cx="1551709" cy="241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i="1" lang="fr-CA" sz="25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i="1" lang="fr-CA" sz="1600">
                <a:latin typeface="Calibri"/>
                <a:ea typeface="Calibri"/>
                <a:cs typeface="Calibri"/>
                <a:sym typeface="Calibri"/>
              </a:rPr>
              <a:t>d </a:t>
            </a:r>
            <a:r>
              <a:rPr lang="fr-CA" sz="600">
                <a:latin typeface="Times New Roman"/>
                <a:ea typeface="Times New Roman"/>
                <a:cs typeface="Times New Roman"/>
                <a:sym typeface="Times New Roman"/>
              </a:rPr>
              <a:t> b</a:t>
            </a:r>
            <a:r>
              <a:rPr baseline="-25000" i="1" lang="fr-CA" sz="2500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i="1" lang="fr-CA" sz="1600">
                <a:latin typeface="Calibri"/>
                <a:ea typeface="Calibri"/>
                <a:cs typeface="Calibri"/>
                <a:sym typeface="Calibri"/>
              </a:rPr>
              <a:t>d</a:t>
            </a:r>
            <a:endParaRPr baseline="-25000"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0" name="Google Shape;580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98660" y="2855208"/>
            <a:ext cx="428442" cy="321036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53"/>
          <p:cNvSpPr txBox="1"/>
          <p:nvPr/>
        </p:nvSpPr>
        <p:spPr>
          <a:xfrm>
            <a:off x="5559449" y="1750563"/>
            <a:ext cx="306060" cy="3633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2500">
                <a:latin typeface="Tahoma"/>
                <a:ea typeface="Tahoma"/>
                <a:cs typeface="Tahoma"/>
                <a:sym typeface="Tahoma"/>
              </a:rPr>
              <a:t>Σ</a:t>
            </a:r>
            <a:endParaRPr sz="25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582" name="Google Shape;582;p53"/>
          <p:cNvGrpSpPr/>
          <p:nvPr/>
        </p:nvGrpSpPr>
        <p:grpSpPr>
          <a:xfrm>
            <a:off x="4412824" y="875531"/>
            <a:ext cx="2549972" cy="2140451"/>
            <a:chOff x="2224799" y="589092"/>
            <a:chExt cx="1285611" cy="1440180"/>
          </a:xfrm>
        </p:grpSpPr>
        <p:sp>
          <p:nvSpPr>
            <p:cNvPr id="583" name="Google Shape;583;p53"/>
            <p:cNvSpPr/>
            <p:nvPr/>
          </p:nvSpPr>
          <p:spPr>
            <a:xfrm>
              <a:off x="2703160" y="1132261"/>
              <a:ext cx="353695" cy="353695"/>
            </a:xfrm>
            <a:custGeom>
              <a:rect b="b" l="l" r="r" t="t"/>
              <a:pathLst>
                <a:path extrusionOk="0" h="353694" w="353694">
                  <a:moveTo>
                    <a:pt x="353662" y="176838"/>
                  </a:moveTo>
                  <a:lnTo>
                    <a:pt x="347345" y="129831"/>
                  </a:lnTo>
                  <a:lnTo>
                    <a:pt x="329518" y="87588"/>
                  </a:lnTo>
                  <a:lnTo>
                    <a:pt x="301867" y="51798"/>
                  </a:lnTo>
                  <a:lnTo>
                    <a:pt x="266078" y="24145"/>
                  </a:lnTo>
                  <a:lnTo>
                    <a:pt x="223839" y="6317"/>
                  </a:lnTo>
                  <a:lnTo>
                    <a:pt x="176835" y="0"/>
                  </a:lnTo>
                  <a:lnTo>
                    <a:pt x="129829" y="6317"/>
                  </a:lnTo>
                  <a:lnTo>
                    <a:pt x="87588" y="24145"/>
                  </a:lnTo>
                  <a:lnTo>
                    <a:pt x="51797" y="51798"/>
                  </a:lnTo>
                  <a:lnTo>
                    <a:pt x="24145" y="87588"/>
                  </a:lnTo>
                  <a:lnTo>
                    <a:pt x="6317" y="129831"/>
                  </a:lnTo>
                  <a:lnTo>
                    <a:pt x="0" y="176838"/>
                  </a:lnTo>
                  <a:lnTo>
                    <a:pt x="6317" y="223844"/>
                  </a:lnTo>
                  <a:lnTo>
                    <a:pt x="24145" y="266086"/>
                  </a:lnTo>
                  <a:lnTo>
                    <a:pt x="51797" y="301876"/>
                  </a:lnTo>
                  <a:lnTo>
                    <a:pt x="87588" y="329528"/>
                  </a:lnTo>
                  <a:lnTo>
                    <a:pt x="129829" y="347357"/>
                  </a:lnTo>
                  <a:lnTo>
                    <a:pt x="176835" y="353674"/>
                  </a:lnTo>
                  <a:lnTo>
                    <a:pt x="223839" y="347357"/>
                  </a:lnTo>
                  <a:lnTo>
                    <a:pt x="266078" y="329528"/>
                  </a:lnTo>
                  <a:lnTo>
                    <a:pt x="301867" y="301876"/>
                  </a:lnTo>
                  <a:lnTo>
                    <a:pt x="329518" y="266086"/>
                  </a:lnTo>
                  <a:lnTo>
                    <a:pt x="347345" y="223844"/>
                  </a:lnTo>
                  <a:lnTo>
                    <a:pt x="353662" y="176838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/>
            </a:p>
          </p:txBody>
        </p:sp>
        <p:sp>
          <p:nvSpPr>
            <p:cNvPr id="584" name="Google Shape;584;p53"/>
            <p:cNvSpPr/>
            <p:nvPr/>
          </p:nvSpPr>
          <p:spPr>
            <a:xfrm>
              <a:off x="2224799" y="589092"/>
              <a:ext cx="529590" cy="1440180"/>
            </a:xfrm>
            <a:custGeom>
              <a:rect b="b" l="l" r="r" t="t"/>
              <a:pathLst>
                <a:path extrusionOk="0" h="1440180" w="529589">
                  <a:moveTo>
                    <a:pt x="0" y="0"/>
                  </a:moveTo>
                  <a:lnTo>
                    <a:pt x="151194" y="0"/>
                  </a:lnTo>
                </a:path>
                <a:path extrusionOk="0" h="1440180" w="529589">
                  <a:moveTo>
                    <a:pt x="0" y="287993"/>
                  </a:moveTo>
                  <a:lnTo>
                    <a:pt x="151194" y="287993"/>
                  </a:lnTo>
                </a:path>
                <a:path extrusionOk="0" h="1440180" w="529589">
                  <a:moveTo>
                    <a:pt x="0" y="1440004"/>
                  </a:moveTo>
                  <a:lnTo>
                    <a:pt x="151194" y="1440004"/>
                  </a:lnTo>
                </a:path>
                <a:path extrusionOk="0" h="1440180" w="529589">
                  <a:moveTo>
                    <a:pt x="151194" y="0"/>
                  </a:moveTo>
                  <a:lnTo>
                    <a:pt x="516594" y="604800"/>
                  </a:lnTo>
                </a:path>
                <a:path extrusionOk="0" h="1440180" w="529589">
                  <a:moveTo>
                    <a:pt x="151194" y="287993"/>
                  </a:moveTo>
                  <a:lnTo>
                    <a:pt x="506520" y="633598"/>
                  </a:lnTo>
                </a:path>
                <a:path extrusionOk="0" h="1440180" w="529589">
                  <a:moveTo>
                    <a:pt x="151194" y="1440004"/>
                  </a:moveTo>
                  <a:lnTo>
                    <a:pt x="529200" y="863998"/>
                  </a:lnTo>
                </a:path>
              </a:pathLst>
            </a:custGeom>
            <a:noFill/>
            <a:ln cap="flat" cmpd="sng" w="126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/>
            </a:p>
          </p:txBody>
        </p:sp>
        <p:sp>
          <p:nvSpPr>
            <p:cNvPr id="585" name="Google Shape;585;p53"/>
            <p:cNvSpPr/>
            <p:nvPr/>
          </p:nvSpPr>
          <p:spPr>
            <a:xfrm>
              <a:off x="3195986" y="1286957"/>
              <a:ext cx="62230" cy="44450"/>
            </a:xfrm>
            <a:custGeom>
              <a:rect b="b" l="l" r="r" t="t"/>
              <a:pathLst>
                <a:path extrusionOk="0" h="44450" w="62229">
                  <a:moveTo>
                    <a:pt x="0" y="0"/>
                  </a:moveTo>
                  <a:lnTo>
                    <a:pt x="24798" y="22143"/>
                  </a:lnTo>
                  <a:lnTo>
                    <a:pt x="0" y="44284"/>
                  </a:lnTo>
                  <a:lnTo>
                    <a:pt x="61995" y="22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/>
            </a:p>
          </p:txBody>
        </p:sp>
        <p:sp>
          <p:nvSpPr>
            <p:cNvPr id="586" name="Google Shape;586;p53"/>
            <p:cNvSpPr/>
            <p:nvPr/>
          </p:nvSpPr>
          <p:spPr>
            <a:xfrm>
              <a:off x="3056385" y="1165094"/>
              <a:ext cx="454025" cy="288290"/>
            </a:xfrm>
            <a:custGeom>
              <a:rect b="b" l="l" r="r" t="t"/>
              <a:pathLst>
                <a:path extrusionOk="0" h="288290" w="454025">
                  <a:moveTo>
                    <a:pt x="0" y="144005"/>
                  </a:moveTo>
                  <a:lnTo>
                    <a:pt x="164398" y="144005"/>
                  </a:lnTo>
                </a:path>
                <a:path extrusionOk="0" h="288290" w="454025">
                  <a:moveTo>
                    <a:pt x="201596" y="287996"/>
                  </a:moveTo>
                  <a:lnTo>
                    <a:pt x="201596" y="0"/>
                  </a:lnTo>
                </a:path>
                <a:path extrusionOk="0" h="288290" w="454025">
                  <a:moveTo>
                    <a:pt x="201596" y="0"/>
                  </a:moveTo>
                  <a:lnTo>
                    <a:pt x="453606" y="0"/>
                  </a:lnTo>
                </a:path>
                <a:path extrusionOk="0" h="288290" w="454025">
                  <a:moveTo>
                    <a:pt x="453606" y="0"/>
                  </a:moveTo>
                  <a:lnTo>
                    <a:pt x="453606" y="287996"/>
                  </a:lnTo>
                </a:path>
                <a:path extrusionOk="0" h="288290" w="454025">
                  <a:moveTo>
                    <a:pt x="453606" y="287996"/>
                  </a:moveTo>
                  <a:lnTo>
                    <a:pt x="201596" y="287996"/>
                  </a:lnTo>
                </a:path>
              </a:pathLst>
            </a:custGeom>
            <a:noFill/>
            <a:ln cap="flat" cmpd="sng" w="126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/>
            </a:p>
          </p:txBody>
        </p:sp>
      </p:grpSp>
      <p:sp>
        <p:nvSpPr>
          <p:cNvPr id="587" name="Google Shape;587;p53"/>
          <p:cNvSpPr txBox="1"/>
          <p:nvPr/>
        </p:nvSpPr>
        <p:spPr>
          <a:xfrm>
            <a:off x="6432288" y="1822591"/>
            <a:ext cx="568036" cy="2189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63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-CA" sz="1500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aseline="30000" lang="fr-CA" sz="2200">
                <a:latin typeface="Georgia"/>
                <a:ea typeface="Georgia"/>
                <a:cs typeface="Georgia"/>
                <a:sym typeface="Georgia"/>
              </a:rPr>
              <a:t>¯ </a:t>
            </a:r>
            <a:r>
              <a:rPr i="1" lang="fr-CA" sz="1500">
                <a:latin typeface="Calibri"/>
                <a:ea typeface="Calibri"/>
                <a:cs typeface="Calibri"/>
                <a:sym typeface="Calibri"/>
              </a:rPr>
              <a:t> (.</a:t>
            </a:r>
            <a:r>
              <a:rPr lang="fr-CA" sz="1500">
                <a:latin typeface="Georgia"/>
                <a:ea typeface="Georgia"/>
                <a:cs typeface="Georgia"/>
                <a:sym typeface="Georgia"/>
              </a:rPr>
              <a:t>)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88" name="Google Shape;588;p53"/>
          <p:cNvSpPr txBox="1"/>
          <p:nvPr/>
        </p:nvSpPr>
        <p:spPr>
          <a:xfrm>
            <a:off x="5478843" y="976433"/>
            <a:ext cx="454681" cy="2850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775">
            <a:spAutoFit/>
          </a:bodyPr>
          <a:lstStyle/>
          <a:p>
            <a:pPr indent="0" lvl="0" marL="63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fr-CA" sz="2200">
                <a:latin typeface="Georgia"/>
                <a:ea typeface="Georgia"/>
                <a:cs typeface="Georgia"/>
                <a:sym typeface="Georgia"/>
              </a:rPr>
              <a:t>0</a:t>
            </a:r>
            <a:endParaRPr baseline="-25000" sz="22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589" name="Google Shape;589;p53"/>
          <p:cNvGrpSpPr/>
          <p:nvPr/>
        </p:nvGrpSpPr>
        <p:grpSpPr>
          <a:xfrm>
            <a:off x="5668469" y="1303559"/>
            <a:ext cx="1793818" cy="675229"/>
            <a:chOff x="2857853" y="877086"/>
            <a:chExt cx="904383" cy="454321"/>
          </a:xfrm>
        </p:grpSpPr>
        <p:sp>
          <p:nvSpPr>
            <p:cNvPr id="590" name="Google Shape;590;p53"/>
            <p:cNvSpPr/>
            <p:nvPr/>
          </p:nvSpPr>
          <p:spPr>
            <a:xfrm>
              <a:off x="2857853" y="1045502"/>
              <a:ext cx="44450" cy="62230"/>
            </a:xfrm>
            <a:custGeom>
              <a:rect b="b" l="l" r="r" t="t"/>
              <a:pathLst>
                <a:path extrusionOk="0" h="62230" w="44450">
                  <a:moveTo>
                    <a:pt x="44286" y="0"/>
                  </a:moveTo>
                  <a:lnTo>
                    <a:pt x="22143" y="24798"/>
                  </a:lnTo>
                  <a:lnTo>
                    <a:pt x="0" y="0"/>
                  </a:lnTo>
                  <a:lnTo>
                    <a:pt x="22143" y="61995"/>
                  </a:lnTo>
                  <a:lnTo>
                    <a:pt x="442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/>
            </a:p>
          </p:txBody>
        </p:sp>
        <p:sp>
          <p:nvSpPr>
            <p:cNvPr id="591" name="Google Shape;591;p53"/>
            <p:cNvSpPr/>
            <p:nvPr/>
          </p:nvSpPr>
          <p:spPr>
            <a:xfrm>
              <a:off x="2879996" y="877086"/>
              <a:ext cx="0" cy="193675"/>
            </a:xfrm>
            <a:custGeom>
              <a:rect b="b" l="l" r="r" t="t"/>
              <a:pathLst>
                <a:path extrusionOk="0" h="193675" w="120000">
                  <a:moveTo>
                    <a:pt x="0" y="0"/>
                  </a:moveTo>
                  <a:lnTo>
                    <a:pt x="0" y="193214"/>
                  </a:lnTo>
                </a:path>
              </a:pathLst>
            </a:custGeom>
            <a:noFill/>
            <a:ln cap="flat" cmpd="sng" w="126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/>
            </a:p>
          </p:txBody>
        </p:sp>
        <p:sp>
          <p:nvSpPr>
            <p:cNvPr id="592" name="Google Shape;592;p53"/>
            <p:cNvSpPr/>
            <p:nvPr/>
          </p:nvSpPr>
          <p:spPr>
            <a:xfrm>
              <a:off x="3700006" y="1286957"/>
              <a:ext cx="62230" cy="44450"/>
            </a:xfrm>
            <a:custGeom>
              <a:rect b="b" l="l" r="r" t="t"/>
              <a:pathLst>
                <a:path extrusionOk="0" h="44450" w="62229">
                  <a:moveTo>
                    <a:pt x="0" y="0"/>
                  </a:moveTo>
                  <a:lnTo>
                    <a:pt x="24798" y="22143"/>
                  </a:lnTo>
                  <a:lnTo>
                    <a:pt x="0" y="44284"/>
                  </a:lnTo>
                  <a:lnTo>
                    <a:pt x="61995" y="22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/>
            </a:p>
          </p:txBody>
        </p:sp>
        <p:sp>
          <p:nvSpPr>
            <p:cNvPr id="593" name="Google Shape;593;p53"/>
            <p:cNvSpPr/>
            <p:nvPr/>
          </p:nvSpPr>
          <p:spPr>
            <a:xfrm>
              <a:off x="3509992" y="1309100"/>
              <a:ext cx="215265" cy="0"/>
            </a:xfrm>
            <a:custGeom>
              <a:rect b="b" l="l" r="r" t="t"/>
              <a:pathLst>
                <a:path extrusionOk="0" h="120000" w="215264">
                  <a:moveTo>
                    <a:pt x="0" y="0"/>
                  </a:moveTo>
                  <a:lnTo>
                    <a:pt x="214812" y="0"/>
                  </a:lnTo>
                </a:path>
              </a:pathLst>
            </a:custGeom>
            <a:noFill/>
            <a:ln cap="flat" cmpd="sng" w="126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/>
            </a:p>
          </p:txBody>
        </p:sp>
      </p:grpSp>
      <p:sp>
        <p:nvSpPr>
          <p:cNvPr id="594" name="Google Shape;594;p53"/>
          <p:cNvSpPr txBox="1"/>
          <p:nvPr/>
        </p:nvSpPr>
        <p:spPr>
          <a:xfrm>
            <a:off x="7502110" y="1773346"/>
            <a:ext cx="937071" cy="2850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77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Sortie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5" name="Google Shape;595;p53"/>
          <p:cNvSpPr txBox="1"/>
          <p:nvPr/>
        </p:nvSpPr>
        <p:spPr>
          <a:xfrm>
            <a:off x="1754489" y="1772213"/>
            <a:ext cx="892988" cy="2850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77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Signaux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96" name="Google Shape;596;p53"/>
          <p:cNvGrpSpPr/>
          <p:nvPr/>
        </p:nvGrpSpPr>
        <p:grpSpPr>
          <a:xfrm>
            <a:off x="2726277" y="871517"/>
            <a:ext cx="226711" cy="2148945"/>
            <a:chOff x="1374498" y="586391"/>
            <a:chExt cx="114300" cy="1445895"/>
          </a:xfrm>
        </p:grpSpPr>
        <p:sp>
          <p:nvSpPr>
            <p:cNvPr id="597" name="Google Shape;597;p53"/>
            <p:cNvSpPr/>
            <p:nvPr/>
          </p:nvSpPr>
          <p:spPr>
            <a:xfrm>
              <a:off x="1374498" y="586391"/>
              <a:ext cx="114300" cy="1445895"/>
            </a:xfrm>
            <a:custGeom>
              <a:rect b="b" l="l" r="r" t="t"/>
              <a:pathLst>
                <a:path extrusionOk="0" h="1445895" w="114300">
                  <a:moveTo>
                    <a:pt x="114305" y="0"/>
                  </a:moveTo>
                  <a:lnTo>
                    <a:pt x="101597" y="0"/>
                  </a:lnTo>
                  <a:lnTo>
                    <a:pt x="86769" y="2994"/>
                  </a:lnTo>
                  <a:lnTo>
                    <a:pt x="74660" y="11158"/>
                  </a:lnTo>
                  <a:lnTo>
                    <a:pt x="66495" y="23268"/>
                  </a:lnTo>
                  <a:lnTo>
                    <a:pt x="63501" y="38096"/>
                  </a:lnTo>
                  <a:lnTo>
                    <a:pt x="63501" y="659208"/>
                  </a:lnTo>
                  <a:lnTo>
                    <a:pt x="58510" y="683923"/>
                  </a:lnTo>
                  <a:lnTo>
                    <a:pt x="44900" y="704108"/>
                  </a:lnTo>
                  <a:lnTo>
                    <a:pt x="24715" y="717718"/>
                  </a:lnTo>
                  <a:lnTo>
                    <a:pt x="0" y="722709"/>
                  </a:lnTo>
                  <a:lnTo>
                    <a:pt x="24715" y="727700"/>
                  </a:lnTo>
                  <a:lnTo>
                    <a:pt x="44900" y="741309"/>
                  </a:lnTo>
                  <a:lnTo>
                    <a:pt x="58510" y="761493"/>
                  </a:lnTo>
                  <a:lnTo>
                    <a:pt x="63501" y="786207"/>
                  </a:lnTo>
                  <a:lnTo>
                    <a:pt x="63501" y="1407308"/>
                  </a:lnTo>
                  <a:lnTo>
                    <a:pt x="66497" y="1422135"/>
                  </a:lnTo>
                  <a:lnTo>
                    <a:pt x="74666" y="1434245"/>
                  </a:lnTo>
                  <a:lnTo>
                    <a:pt x="86779" y="1442410"/>
                  </a:lnTo>
                  <a:lnTo>
                    <a:pt x="101609" y="1445404"/>
                  </a:lnTo>
                  <a:lnTo>
                    <a:pt x="114305" y="1445404"/>
                  </a:lnTo>
                  <a:lnTo>
                    <a:pt x="99477" y="1442410"/>
                  </a:lnTo>
                  <a:lnTo>
                    <a:pt x="87367" y="1434245"/>
                  </a:lnTo>
                  <a:lnTo>
                    <a:pt x="79201" y="1422135"/>
                  </a:lnTo>
                  <a:lnTo>
                    <a:pt x="76206" y="1407308"/>
                  </a:lnTo>
                  <a:lnTo>
                    <a:pt x="76206" y="786207"/>
                  </a:lnTo>
                  <a:lnTo>
                    <a:pt x="71214" y="761493"/>
                  </a:lnTo>
                  <a:lnTo>
                    <a:pt x="57600" y="741309"/>
                  </a:lnTo>
                  <a:lnTo>
                    <a:pt x="37412" y="727700"/>
                  </a:lnTo>
                  <a:lnTo>
                    <a:pt x="12693" y="722709"/>
                  </a:lnTo>
                  <a:lnTo>
                    <a:pt x="37421" y="717718"/>
                  </a:lnTo>
                  <a:lnTo>
                    <a:pt x="57606" y="704108"/>
                  </a:lnTo>
                  <a:lnTo>
                    <a:pt x="71216" y="683923"/>
                  </a:lnTo>
                  <a:lnTo>
                    <a:pt x="76206" y="659208"/>
                  </a:lnTo>
                  <a:lnTo>
                    <a:pt x="76206" y="38096"/>
                  </a:lnTo>
                  <a:lnTo>
                    <a:pt x="79201" y="23268"/>
                  </a:lnTo>
                  <a:lnTo>
                    <a:pt x="87367" y="11158"/>
                  </a:lnTo>
                  <a:lnTo>
                    <a:pt x="99477" y="2994"/>
                  </a:lnTo>
                  <a:lnTo>
                    <a:pt x="1143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/>
            </a:p>
          </p:txBody>
        </p:sp>
        <p:sp>
          <p:nvSpPr>
            <p:cNvPr id="598" name="Google Shape;598;p53"/>
            <p:cNvSpPr/>
            <p:nvPr/>
          </p:nvSpPr>
          <p:spPr>
            <a:xfrm>
              <a:off x="1374498" y="586391"/>
              <a:ext cx="114300" cy="1445895"/>
            </a:xfrm>
            <a:custGeom>
              <a:rect b="b" l="l" r="r" t="t"/>
              <a:pathLst>
                <a:path extrusionOk="0" h="1445895" w="114300">
                  <a:moveTo>
                    <a:pt x="114305" y="0"/>
                  </a:moveTo>
                  <a:lnTo>
                    <a:pt x="99477" y="2994"/>
                  </a:lnTo>
                  <a:lnTo>
                    <a:pt x="87367" y="11158"/>
                  </a:lnTo>
                  <a:lnTo>
                    <a:pt x="79201" y="23268"/>
                  </a:lnTo>
                  <a:lnTo>
                    <a:pt x="76206" y="38096"/>
                  </a:lnTo>
                  <a:lnTo>
                    <a:pt x="76206" y="659208"/>
                  </a:lnTo>
                  <a:lnTo>
                    <a:pt x="71216" y="683923"/>
                  </a:lnTo>
                  <a:lnTo>
                    <a:pt x="57606" y="704108"/>
                  </a:lnTo>
                  <a:lnTo>
                    <a:pt x="37421" y="717718"/>
                  </a:lnTo>
                  <a:lnTo>
                    <a:pt x="12705" y="722709"/>
                  </a:lnTo>
                  <a:lnTo>
                    <a:pt x="37412" y="727700"/>
                  </a:lnTo>
                  <a:lnTo>
                    <a:pt x="57600" y="741309"/>
                  </a:lnTo>
                  <a:lnTo>
                    <a:pt x="71214" y="761493"/>
                  </a:lnTo>
                  <a:lnTo>
                    <a:pt x="76206" y="786207"/>
                  </a:lnTo>
                  <a:lnTo>
                    <a:pt x="76206" y="1407308"/>
                  </a:lnTo>
                  <a:lnTo>
                    <a:pt x="79201" y="1422135"/>
                  </a:lnTo>
                  <a:lnTo>
                    <a:pt x="87367" y="1434245"/>
                  </a:lnTo>
                  <a:lnTo>
                    <a:pt x="99477" y="1442410"/>
                  </a:lnTo>
                  <a:lnTo>
                    <a:pt x="114305" y="1445404"/>
                  </a:lnTo>
                  <a:lnTo>
                    <a:pt x="101609" y="1445404"/>
                  </a:lnTo>
                  <a:lnTo>
                    <a:pt x="86779" y="1442410"/>
                  </a:lnTo>
                  <a:lnTo>
                    <a:pt x="74666" y="1434245"/>
                  </a:lnTo>
                  <a:lnTo>
                    <a:pt x="66497" y="1422135"/>
                  </a:lnTo>
                  <a:lnTo>
                    <a:pt x="63501" y="1407308"/>
                  </a:lnTo>
                  <a:lnTo>
                    <a:pt x="63501" y="786207"/>
                  </a:lnTo>
                  <a:lnTo>
                    <a:pt x="58510" y="761493"/>
                  </a:lnTo>
                  <a:lnTo>
                    <a:pt x="44900" y="741309"/>
                  </a:lnTo>
                  <a:lnTo>
                    <a:pt x="24715" y="727700"/>
                  </a:lnTo>
                  <a:lnTo>
                    <a:pt x="0" y="722709"/>
                  </a:lnTo>
                  <a:lnTo>
                    <a:pt x="24715" y="717718"/>
                  </a:lnTo>
                  <a:lnTo>
                    <a:pt x="44900" y="704108"/>
                  </a:lnTo>
                  <a:lnTo>
                    <a:pt x="58510" y="683923"/>
                  </a:lnTo>
                  <a:lnTo>
                    <a:pt x="63501" y="659208"/>
                  </a:lnTo>
                  <a:lnTo>
                    <a:pt x="63501" y="38096"/>
                  </a:lnTo>
                  <a:lnTo>
                    <a:pt x="66495" y="23268"/>
                  </a:lnTo>
                  <a:lnTo>
                    <a:pt x="74660" y="11158"/>
                  </a:lnTo>
                  <a:lnTo>
                    <a:pt x="86769" y="2994"/>
                  </a:lnTo>
                  <a:lnTo>
                    <a:pt x="101597" y="0"/>
                  </a:lnTo>
                  <a:lnTo>
                    <a:pt x="114305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/>
            </a:p>
          </p:txBody>
        </p:sp>
      </p:grpSp>
      <p:pic>
        <p:nvPicPr>
          <p:cNvPr id="599" name="Google Shape;599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4"/>
          <p:cNvSpPr txBox="1"/>
          <p:nvPr/>
        </p:nvSpPr>
        <p:spPr>
          <a:xfrm>
            <a:off x="133757" y="-21668"/>
            <a:ext cx="235527" cy="173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1A208D"/>
                </a:solidFill>
                <a:latin typeface="Georgia"/>
                <a:ea typeface="Georgia"/>
                <a:cs typeface="Georgia"/>
                <a:sym typeface="Georgia"/>
              </a:rPr>
              <a:t>24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05" name="Google Shape;605;p54"/>
          <p:cNvSpPr txBox="1"/>
          <p:nvPr/>
        </p:nvSpPr>
        <p:spPr>
          <a:xfrm>
            <a:off x="1890275" y="320201"/>
            <a:ext cx="53592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CA" sz="2500">
                <a:solidFill>
                  <a:srgbClr val="00688A"/>
                </a:solidFill>
                <a:latin typeface="Georgia"/>
                <a:ea typeface="Georgia"/>
                <a:cs typeface="Georgia"/>
                <a:sym typeface="Georgia"/>
              </a:rPr>
              <a:t>Perceptron [</a:t>
            </a:r>
            <a:r>
              <a:rPr b="1" lang="fr-CA" sz="25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/>
              </a:rPr>
              <a:t>Rosenblatt, 1958</a:t>
            </a:r>
            <a:r>
              <a:rPr b="1" lang="fr-CA" sz="2500">
                <a:solidFill>
                  <a:srgbClr val="00688A"/>
                </a:solidFill>
                <a:latin typeface="Georgia"/>
                <a:ea typeface="Georgia"/>
                <a:cs typeface="Georgia"/>
                <a:sym typeface="Georgia"/>
              </a:rPr>
              <a:t>]</a:t>
            </a:r>
            <a:endParaRPr sz="25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606" name="Google Shape;606;p54"/>
          <p:cNvGrpSpPr/>
          <p:nvPr/>
        </p:nvGrpSpPr>
        <p:grpSpPr>
          <a:xfrm>
            <a:off x="0" y="980396"/>
            <a:ext cx="8426053" cy="4015069"/>
            <a:chOff x="0" y="445094"/>
            <a:chExt cx="4248073" cy="2916021"/>
          </a:xfrm>
        </p:grpSpPr>
        <p:pic>
          <p:nvPicPr>
            <p:cNvPr id="607" name="Google Shape;607;p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60045" y="445094"/>
              <a:ext cx="3888028" cy="29160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" name="Google Shape;608;p5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3268243"/>
              <a:ext cx="3888003" cy="63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9" name="Google Shape;609;p54"/>
          <p:cNvSpPr txBox="1"/>
          <p:nvPr/>
        </p:nvSpPr>
        <p:spPr>
          <a:xfrm>
            <a:off x="100257" y="4918674"/>
            <a:ext cx="2040397" cy="190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67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CA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Massih-Reza.Amini@imag.fr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54"/>
          <p:cNvSpPr txBox="1"/>
          <p:nvPr>
            <p:ph idx="11" type="ftr"/>
          </p:nvPr>
        </p:nvSpPr>
        <p:spPr>
          <a:xfrm>
            <a:off x="6433043" y="4908970"/>
            <a:ext cx="2674200" cy="1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5"/>
          <p:cNvSpPr txBox="1"/>
          <p:nvPr/>
        </p:nvSpPr>
        <p:spPr>
          <a:xfrm>
            <a:off x="133757" y="-21668"/>
            <a:ext cx="235527" cy="173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1A208D"/>
                </a:solidFill>
                <a:latin typeface="Georgia"/>
                <a:ea typeface="Georgia"/>
                <a:cs typeface="Georgia"/>
                <a:sym typeface="Georgia"/>
              </a:rPr>
              <a:t>25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16" name="Google Shape;616;p55"/>
          <p:cNvSpPr txBox="1"/>
          <p:nvPr>
            <p:ph type="title"/>
          </p:nvPr>
        </p:nvSpPr>
        <p:spPr>
          <a:xfrm>
            <a:off x="1890264" y="320198"/>
            <a:ext cx="53592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Perceptron [</a:t>
            </a:r>
            <a:r>
              <a:rPr lang="fr-CA" u="sng">
                <a:solidFill>
                  <a:schemeClr val="hlink"/>
                </a:solidFill>
                <a:hlinkClick/>
              </a:rPr>
              <a:t>Rosenblatt, 1958</a:t>
            </a:r>
            <a:r>
              <a:rPr lang="fr-CA"/>
              <a:t>]</a:t>
            </a:r>
            <a:endParaRPr/>
          </a:p>
        </p:txBody>
      </p:sp>
      <p:sp>
        <p:nvSpPr>
          <p:cNvPr id="617" name="Google Shape;617;p55"/>
          <p:cNvSpPr txBox="1"/>
          <p:nvPr/>
        </p:nvSpPr>
        <p:spPr>
          <a:xfrm>
            <a:off x="816914" y="614249"/>
            <a:ext cx="7599848" cy="1824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7325">
            <a:spAutoFit/>
          </a:bodyPr>
          <a:lstStyle/>
          <a:p>
            <a:pPr indent="-292100" lvl="0" marL="406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1800"/>
              <a:buFont typeface="Arial"/>
              <a:buChar char="❑"/>
            </a:pPr>
            <a:r>
              <a:rPr lang="fr-CA" sz="1800">
                <a:latin typeface="Times New Roman"/>
                <a:ea typeface="Times New Roman"/>
                <a:cs typeface="Times New Roman"/>
                <a:sym typeface="Times New Roman"/>
              </a:rPr>
              <a:t>Fonction de prédiction linéaire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5715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i="1" lang="fr-CA" sz="1800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1" baseline="-25000" i="1" lang="fr-CA" sz="1900">
                <a:latin typeface="Calibri"/>
                <a:ea typeface="Calibri"/>
                <a:cs typeface="Calibri"/>
                <a:sym typeface="Calibri"/>
              </a:rPr>
              <a:t>w </a:t>
            </a:r>
            <a:r>
              <a:rPr lang="fr-CA" sz="1800">
                <a:latin typeface="Georgia"/>
                <a:ea typeface="Georgia"/>
                <a:cs typeface="Georgia"/>
                <a:sym typeface="Georgia"/>
              </a:rPr>
              <a:t> : R</a:t>
            </a:r>
            <a:r>
              <a:rPr baseline="30000" i="1" lang="fr-CA" sz="1900">
                <a:latin typeface="Calibri"/>
                <a:ea typeface="Calibri"/>
                <a:cs typeface="Calibri"/>
                <a:sym typeface="Calibri"/>
              </a:rPr>
              <a:t>d	</a:t>
            </a:r>
            <a:r>
              <a:rPr lang="fr-CA" sz="1800">
                <a:latin typeface="Cambria"/>
                <a:ea typeface="Cambria"/>
                <a:cs typeface="Cambria"/>
                <a:sym typeface="Cambria"/>
              </a:rPr>
              <a:t> → </a:t>
            </a:r>
            <a:r>
              <a:rPr lang="fr-CA" sz="1800">
                <a:latin typeface="Georgia"/>
                <a:ea typeface="Georgia"/>
                <a:cs typeface="Georgia"/>
                <a:sym typeface="Georgia"/>
              </a:rPr>
              <a:t>R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3009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fr-CA" sz="1800">
                <a:latin typeface="Georgia"/>
                <a:ea typeface="Georgia"/>
                <a:cs typeface="Georgia"/>
                <a:sym typeface="Georgia"/>
              </a:rPr>
              <a:t>x '</a:t>
            </a:r>
            <a:r>
              <a:rPr lang="fr-CA" sz="1800">
                <a:latin typeface="Cambria"/>
                <a:ea typeface="Cambria"/>
                <a:cs typeface="Cambria"/>
                <a:sym typeface="Cambria"/>
              </a:rPr>
              <a:t>→</a:t>
            </a:r>
            <a:r>
              <a:rPr lang="fr-CA" sz="1800">
                <a:latin typeface="Georgia"/>
                <a:ea typeface="Georgia"/>
                <a:cs typeface="Georgia"/>
                <a:sym typeface="Georgia"/>
              </a:rPr>
              <a:t> ⟨w¯ </a:t>
            </a:r>
            <a:r>
              <a:rPr i="1" lang="fr-CA" sz="18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-CA" sz="1800">
                <a:latin typeface="Cambria"/>
                <a:ea typeface="Cambria"/>
                <a:cs typeface="Cambria"/>
                <a:sym typeface="Cambria"/>
              </a:rPr>
              <a:t>x⟩ </a:t>
            </a:r>
            <a:r>
              <a:rPr lang="fr-CA" sz="1800">
                <a:latin typeface="Georgia"/>
                <a:ea typeface="Georgia"/>
                <a:cs typeface="Georgia"/>
                <a:sym typeface="Georgia"/>
              </a:rPr>
              <a:t>+ </a:t>
            </a:r>
            <a:r>
              <a:rPr i="1" lang="fr-CA" sz="1800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fr-CA" sz="1900">
                <a:latin typeface="Georgia"/>
                <a:ea typeface="Georgia"/>
                <a:cs typeface="Georgia"/>
                <a:sym typeface="Georgia"/>
              </a:rPr>
              <a:t>0</a:t>
            </a:r>
            <a:endParaRPr baseline="-25000" sz="1900"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06400" marR="76200" rtl="0" algn="l">
              <a:lnSpc>
                <a:spcPct val="102699"/>
              </a:lnSpc>
              <a:spcBef>
                <a:spcPts val="90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Un principe d'apprentissage : trouver les paramètres </a:t>
            </a:r>
            <a:r>
              <a:rPr b="1" i="1" lang="fr-CA" sz="2000">
                <a:latin typeface="Calibri"/>
                <a:ea typeface="Calibri"/>
                <a:cs typeface="Calibri"/>
                <a:sym typeface="Calibri"/>
              </a:rPr>
              <a:t>w </a:t>
            </a: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= (w¯ 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, w</a:t>
            </a:r>
            <a:r>
              <a:rPr baseline="-25000" lang="fr-CA" sz="2200">
                <a:latin typeface="Georgia"/>
                <a:ea typeface="Georgia"/>
                <a:cs typeface="Georgia"/>
                <a:sym typeface="Georgia"/>
              </a:rPr>
              <a:t>0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 ) en minimisant la distance entre les exemples mal classés et la limite de décision.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8" name="Google Shape;618;p55"/>
          <p:cNvSpPr txBox="1"/>
          <p:nvPr>
            <p:ph idx="11" type="ftr"/>
          </p:nvPr>
        </p:nvSpPr>
        <p:spPr>
          <a:xfrm>
            <a:off x="6822602" y="4809326"/>
            <a:ext cx="22698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  <p:pic>
        <p:nvPicPr>
          <p:cNvPr id="619" name="Google Shape;61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984" y="2727675"/>
            <a:ext cx="3759566" cy="224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6"/>
          <p:cNvSpPr txBox="1"/>
          <p:nvPr/>
        </p:nvSpPr>
        <p:spPr>
          <a:xfrm>
            <a:off x="133757" y="-21668"/>
            <a:ext cx="235527" cy="173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1A208D"/>
                </a:solidFill>
                <a:latin typeface="Georgia"/>
                <a:ea typeface="Georgia"/>
                <a:cs typeface="Georgia"/>
                <a:sym typeface="Georgia"/>
              </a:rPr>
              <a:t>33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25" name="Google Shape;625;p56"/>
          <p:cNvSpPr txBox="1"/>
          <p:nvPr/>
        </p:nvSpPr>
        <p:spPr>
          <a:xfrm>
            <a:off x="3237176" y="320198"/>
            <a:ext cx="2666370" cy="3633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CA" sz="2500">
                <a:solidFill>
                  <a:srgbClr val="00688A"/>
                </a:solidFill>
                <a:latin typeface="Georgia"/>
                <a:ea typeface="Georgia"/>
                <a:cs typeface="Georgia"/>
                <a:sym typeface="Georgia"/>
              </a:rPr>
              <a:t>Modèles formels</a:t>
            </a:r>
            <a:endParaRPr sz="25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26" name="Google Shape;626;p56"/>
          <p:cNvSpPr/>
          <p:nvPr/>
        </p:nvSpPr>
        <p:spPr>
          <a:xfrm>
            <a:off x="4066300" y="1292585"/>
            <a:ext cx="416896" cy="312385"/>
          </a:xfrm>
          <a:custGeom>
            <a:rect b="b" l="l" r="r" t="t"/>
            <a:pathLst>
              <a:path extrusionOk="0" h="210184" w="210185">
                <a:moveTo>
                  <a:pt x="209680" y="104835"/>
                </a:moveTo>
                <a:lnTo>
                  <a:pt x="201441" y="64031"/>
                </a:lnTo>
                <a:lnTo>
                  <a:pt x="178973" y="30707"/>
                </a:lnTo>
                <a:lnTo>
                  <a:pt x="145650" y="8239"/>
                </a:lnTo>
                <a:lnTo>
                  <a:pt x="104847" y="0"/>
                </a:lnTo>
                <a:lnTo>
                  <a:pt x="64041" y="8239"/>
                </a:lnTo>
                <a:lnTo>
                  <a:pt x="30713" y="30707"/>
                </a:lnTo>
                <a:lnTo>
                  <a:pt x="8241" y="64031"/>
                </a:lnTo>
                <a:lnTo>
                  <a:pt x="0" y="104835"/>
                </a:lnTo>
                <a:lnTo>
                  <a:pt x="8241" y="145640"/>
                </a:lnTo>
                <a:lnTo>
                  <a:pt x="30713" y="178962"/>
                </a:lnTo>
                <a:lnTo>
                  <a:pt x="64041" y="201430"/>
                </a:lnTo>
                <a:lnTo>
                  <a:pt x="104847" y="209668"/>
                </a:lnTo>
                <a:lnTo>
                  <a:pt x="145650" y="201430"/>
                </a:lnTo>
                <a:lnTo>
                  <a:pt x="178973" y="178962"/>
                </a:lnTo>
                <a:lnTo>
                  <a:pt x="201441" y="145640"/>
                </a:lnTo>
                <a:lnTo>
                  <a:pt x="209680" y="104835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627" name="Google Shape;627;p56"/>
          <p:cNvSpPr txBox="1"/>
          <p:nvPr/>
        </p:nvSpPr>
        <p:spPr>
          <a:xfrm>
            <a:off x="3298979" y="1260287"/>
            <a:ext cx="1168820" cy="241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63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600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aseline="-25000" i="1" lang="fr-CA" sz="2500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fr-CA" sz="1600">
                <a:latin typeface="Georgia"/>
                <a:ea typeface="Georgia"/>
                <a:cs typeface="Georgia"/>
                <a:sym typeface="Georgia"/>
              </a:rPr>
              <a:t>0</a:t>
            </a:r>
            <a:endParaRPr baseline="-25000" sz="16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628" name="Google Shape;628;p56"/>
          <p:cNvGrpSpPr/>
          <p:nvPr/>
        </p:nvGrpSpPr>
        <p:grpSpPr>
          <a:xfrm>
            <a:off x="3951360" y="1415485"/>
            <a:ext cx="537108" cy="815132"/>
            <a:chOff x="1992144" y="952394"/>
            <a:chExt cx="270792" cy="548453"/>
          </a:xfrm>
        </p:grpSpPr>
        <p:sp>
          <p:nvSpPr>
            <p:cNvPr id="629" name="Google Shape;629;p56"/>
            <p:cNvSpPr/>
            <p:nvPr/>
          </p:nvSpPr>
          <p:spPr>
            <a:xfrm>
              <a:off x="1992144" y="952394"/>
              <a:ext cx="62230" cy="44450"/>
            </a:xfrm>
            <a:custGeom>
              <a:rect b="b" l="l" r="r" t="t"/>
              <a:pathLst>
                <a:path extrusionOk="0" h="44450" w="62230">
                  <a:moveTo>
                    <a:pt x="0" y="0"/>
                  </a:moveTo>
                  <a:lnTo>
                    <a:pt x="24798" y="22143"/>
                  </a:lnTo>
                  <a:lnTo>
                    <a:pt x="0" y="44286"/>
                  </a:lnTo>
                  <a:lnTo>
                    <a:pt x="61995" y="22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/>
            </a:p>
          </p:txBody>
        </p:sp>
        <p:sp>
          <p:nvSpPr>
            <p:cNvPr id="630" name="Google Shape;630;p56"/>
            <p:cNvSpPr/>
            <p:nvPr/>
          </p:nvSpPr>
          <p:spPr>
            <a:xfrm>
              <a:off x="1992144" y="1204390"/>
              <a:ext cx="62230" cy="44450"/>
            </a:xfrm>
            <a:custGeom>
              <a:rect b="b" l="l" r="r" t="t"/>
              <a:pathLst>
                <a:path extrusionOk="0" h="44450" w="62230">
                  <a:moveTo>
                    <a:pt x="0" y="0"/>
                  </a:moveTo>
                  <a:lnTo>
                    <a:pt x="24798" y="22143"/>
                  </a:lnTo>
                  <a:lnTo>
                    <a:pt x="0" y="44286"/>
                  </a:lnTo>
                  <a:lnTo>
                    <a:pt x="61995" y="22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/>
            </a:p>
          </p:txBody>
        </p:sp>
        <p:pic>
          <p:nvPicPr>
            <p:cNvPr id="631" name="Google Shape;631;p5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46930" y="1118534"/>
              <a:ext cx="216006" cy="2159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2" name="Google Shape;632;p56"/>
            <p:cNvSpPr/>
            <p:nvPr/>
          </p:nvSpPr>
          <p:spPr>
            <a:xfrm>
              <a:off x="1992144" y="1456397"/>
              <a:ext cx="62230" cy="44450"/>
            </a:xfrm>
            <a:custGeom>
              <a:rect b="b" l="l" r="r" t="t"/>
              <a:pathLst>
                <a:path extrusionOk="0" h="44450" w="62230">
                  <a:moveTo>
                    <a:pt x="0" y="0"/>
                  </a:moveTo>
                  <a:lnTo>
                    <a:pt x="24798" y="22143"/>
                  </a:lnTo>
                  <a:lnTo>
                    <a:pt x="0" y="44275"/>
                  </a:lnTo>
                  <a:lnTo>
                    <a:pt x="61995" y="22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/>
            </a:p>
          </p:txBody>
        </p:sp>
      </p:grpSp>
      <p:sp>
        <p:nvSpPr>
          <p:cNvPr id="633" name="Google Shape;633;p56"/>
          <p:cNvSpPr txBox="1"/>
          <p:nvPr/>
        </p:nvSpPr>
        <p:spPr>
          <a:xfrm>
            <a:off x="2507421" y="1319642"/>
            <a:ext cx="1560526" cy="241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63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fr-CA" sz="25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fr-CA" sz="1100">
                <a:latin typeface="Georgia"/>
                <a:ea typeface="Georgia"/>
                <a:cs typeface="Georgia"/>
                <a:sym typeface="Georgia"/>
              </a:rPr>
              <a:t>0 </a:t>
            </a:r>
            <a:r>
              <a:rPr baseline="30000" lang="fr-CA" sz="2500">
                <a:latin typeface="Georgia"/>
                <a:ea typeface="Georgia"/>
                <a:cs typeface="Georgia"/>
                <a:sym typeface="Georgia"/>
              </a:rPr>
              <a:t>= 1 </a:t>
            </a:r>
            <a:r>
              <a:rPr baseline="30000" lang="fr-CA" sz="1000" u="sng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aseline="30000"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4" name="Google Shape;634;p56"/>
          <p:cNvSpPr/>
          <p:nvPr/>
        </p:nvSpPr>
        <p:spPr>
          <a:xfrm>
            <a:off x="3174631" y="2571988"/>
            <a:ext cx="0" cy="749347"/>
          </a:xfrm>
          <a:custGeom>
            <a:rect b="b" l="l" r="r" t="t"/>
            <a:pathLst>
              <a:path extrusionOk="0" h="504189" w="120000">
                <a:moveTo>
                  <a:pt x="0" y="0"/>
                </a:moveTo>
                <a:lnTo>
                  <a:pt x="0" y="504002"/>
                </a:lnTo>
              </a:path>
            </a:pathLst>
          </a:custGeom>
          <a:noFill/>
          <a:ln cap="flat" cmpd="sng" w="10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635" name="Google Shape;635;p56"/>
          <p:cNvSpPr/>
          <p:nvPr/>
        </p:nvSpPr>
        <p:spPr>
          <a:xfrm>
            <a:off x="4274263" y="2571988"/>
            <a:ext cx="0" cy="749347"/>
          </a:xfrm>
          <a:custGeom>
            <a:rect b="b" l="l" r="r" t="t"/>
            <a:pathLst>
              <a:path extrusionOk="0" h="504189" w="120000">
                <a:moveTo>
                  <a:pt x="0" y="0"/>
                </a:moveTo>
                <a:lnTo>
                  <a:pt x="0" y="504002"/>
                </a:lnTo>
              </a:path>
            </a:pathLst>
          </a:custGeom>
          <a:noFill/>
          <a:ln cap="flat" cmpd="sng" w="10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636" name="Google Shape;636;p56"/>
          <p:cNvSpPr txBox="1"/>
          <p:nvPr/>
        </p:nvSpPr>
        <p:spPr>
          <a:xfrm>
            <a:off x="2920788" y="1634810"/>
            <a:ext cx="1597051" cy="616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i="1" lang="fr-CA" sz="25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fr-CA" sz="1600">
                <a:latin typeface="Georgia"/>
                <a:ea typeface="Georgia"/>
                <a:cs typeface="Georgia"/>
                <a:sym typeface="Georgia"/>
              </a:rPr>
              <a:t>1 </a:t>
            </a:r>
            <a:r>
              <a:rPr lang="fr-CA" sz="600">
                <a:latin typeface="Times New Roman"/>
                <a:ea typeface="Times New Roman"/>
                <a:cs typeface="Times New Roman"/>
                <a:sym typeface="Times New Roman"/>
              </a:rPr>
              <a:t> b</a:t>
            </a:r>
            <a:r>
              <a:rPr baseline="-25000" i="1" lang="fr-CA" sz="2500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fr-CA" sz="1600">
                <a:latin typeface="Georgia"/>
                <a:ea typeface="Georgia"/>
                <a:cs typeface="Georgia"/>
                <a:sym typeface="Georgia"/>
              </a:rPr>
              <a:t>1</a:t>
            </a:r>
            <a:endParaRPr baseline="-25000"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Georgia"/>
              <a:ea typeface="Georgia"/>
              <a:cs typeface="Georgia"/>
              <a:sym typeface="Georgia"/>
            </a:endParaRPr>
          </a:p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i="1" lang="fr-CA" sz="25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fr-CA" sz="1600">
                <a:latin typeface="Georgia"/>
                <a:ea typeface="Georgia"/>
                <a:cs typeface="Georgia"/>
                <a:sym typeface="Georgia"/>
              </a:rPr>
              <a:t>2 </a:t>
            </a:r>
            <a:r>
              <a:rPr lang="fr-CA" sz="600">
                <a:latin typeface="Times New Roman"/>
                <a:ea typeface="Times New Roman"/>
                <a:cs typeface="Times New Roman"/>
                <a:sym typeface="Times New Roman"/>
              </a:rPr>
              <a:t> b</a:t>
            </a:r>
            <a:r>
              <a:rPr baseline="-25000" i="1" lang="fr-CA" sz="2500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fr-CA" sz="1600">
                <a:latin typeface="Georgia"/>
                <a:ea typeface="Georgia"/>
                <a:cs typeface="Georgia"/>
                <a:sym typeface="Georgia"/>
              </a:rPr>
              <a:t>2</a:t>
            </a:r>
            <a:endParaRPr baseline="-25000" sz="16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637" name="Google Shape;637;p56"/>
          <p:cNvGrpSpPr/>
          <p:nvPr/>
        </p:nvGrpSpPr>
        <p:grpSpPr>
          <a:xfrm>
            <a:off x="3951360" y="2036933"/>
            <a:ext cx="537108" cy="1691802"/>
            <a:chOff x="1992144" y="1370529"/>
            <a:chExt cx="270792" cy="1138311"/>
          </a:xfrm>
        </p:grpSpPr>
        <p:pic>
          <p:nvPicPr>
            <p:cNvPr id="638" name="Google Shape;638;p5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46930" y="1370529"/>
              <a:ext cx="216006" cy="2160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9" name="Google Shape;639;p56"/>
            <p:cNvSpPr/>
            <p:nvPr/>
          </p:nvSpPr>
          <p:spPr>
            <a:xfrm>
              <a:off x="1992144" y="2464390"/>
              <a:ext cx="62230" cy="44450"/>
            </a:xfrm>
            <a:custGeom>
              <a:rect b="b" l="l" r="r" t="t"/>
              <a:pathLst>
                <a:path extrusionOk="0" h="44450" w="62230">
                  <a:moveTo>
                    <a:pt x="0" y="0"/>
                  </a:moveTo>
                  <a:lnTo>
                    <a:pt x="24798" y="22143"/>
                  </a:lnTo>
                  <a:lnTo>
                    <a:pt x="0" y="44284"/>
                  </a:lnTo>
                  <a:lnTo>
                    <a:pt x="61995" y="22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/>
            </a:p>
          </p:txBody>
        </p:sp>
      </p:grpSp>
      <p:sp>
        <p:nvSpPr>
          <p:cNvPr id="640" name="Google Shape;640;p56"/>
          <p:cNvSpPr txBox="1"/>
          <p:nvPr/>
        </p:nvSpPr>
        <p:spPr>
          <a:xfrm>
            <a:off x="2943713" y="3507468"/>
            <a:ext cx="1551709" cy="241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i="1" lang="fr-CA" sz="25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i="1" lang="fr-CA" sz="1600">
                <a:latin typeface="Calibri"/>
                <a:ea typeface="Calibri"/>
                <a:cs typeface="Calibri"/>
                <a:sym typeface="Calibri"/>
              </a:rPr>
              <a:t>d </a:t>
            </a:r>
            <a:r>
              <a:rPr lang="fr-CA" sz="600">
                <a:latin typeface="Times New Roman"/>
                <a:ea typeface="Times New Roman"/>
                <a:cs typeface="Times New Roman"/>
                <a:sym typeface="Times New Roman"/>
              </a:rPr>
              <a:t> b</a:t>
            </a:r>
            <a:r>
              <a:rPr baseline="-25000" i="1" lang="fr-CA" sz="2500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i="1" lang="fr-CA" sz="1600">
                <a:latin typeface="Calibri"/>
                <a:ea typeface="Calibri"/>
                <a:cs typeface="Calibri"/>
                <a:sym typeface="Calibri"/>
              </a:rPr>
              <a:t>d</a:t>
            </a:r>
            <a:endParaRPr baseline="-25000"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1" name="Google Shape;641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60026" y="3535069"/>
            <a:ext cx="321036" cy="32102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56"/>
          <p:cNvSpPr txBox="1"/>
          <p:nvPr/>
        </p:nvSpPr>
        <p:spPr>
          <a:xfrm>
            <a:off x="5620663" y="2565595"/>
            <a:ext cx="306060" cy="3633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2500">
                <a:latin typeface="Tahoma"/>
                <a:ea typeface="Tahoma"/>
                <a:cs typeface="Tahoma"/>
                <a:sym typeface="Tahoma"/>
              </a:rPr>
              <a:t>Σ</a:t>
            </a:r>
            <a:endParaRPr sz="25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643" name="Google Shape;643;p56"/>
          <p:cNvGrpSpPr/>
          <p:nvPr/>
        </p:nvGrpSpPr>
        <p:grpSpPr>
          <a:xfrm>
            <a:off x="6573507" y="2609435"/>
            <a:ext cx="400522" cy="300116"/>
            <a:chOff x="3314143" y="1755731"/>
            <a:chExt cx="201930" cy="201930"/>
          </a:xfrm>
        </p:grpSpPr>
        <p:sp>
          <p:nvSpPr>
            <p:cNvPr id="644" name="Google Shape;644;p56"/>
            <p:cNvSpPr/>
            <p:nvPr/>
          </p:nvSpPr>
          <p:spPr>
            <a:xfrm>
              <a:off x="3314143" y="1755731"/>
              <a:ext cx="201930" cy="201930"/>
            </a:xfrm>
            <a:custGeom>
              <a:rect b="b" l="l" r="r" t="t"/>
              <a:pathLst>
                <a:path extrusionOk="0" h="201930" w="201929">
                  <a:moveTo>
                    <a:pt x="100798" y="0"/>
                  </a:moveTo>
                  <a:lnTo>
                    <a:pt x="100798" y="201602"/>
                  </a:lnTo>
                </a:path>
                <a:path extrusionOk="0" h="201930" w="201929">
                  <a:moveTo>
                    <a:pt x="0" y="100801"/>
                  </a:moveTo>
                  <a:lnTo>
                    <a:pt x="201596" y="100801"/>
                  </a:lnTo>
                </a:path>
              </a:pathLst>
            </a:cu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/>
            </a:p>
          </p:txBody>
        </p:sp>
        <p:sp>
          <p:nvSpPr>
            <p:cNvPr id="645" name="Google Shape;645;p56"/>
            <p:cNvSpPr/>
            <p:nvPr/>
          </p:nvSpPr>
          <p:spPr>
            <a:xfrm>
              <a:off x="3314143" y="1755731"/>
              <a:ext cx="201930" cy="201930"/>
            </a:xfrm>
            <a:custGeom>
              <a:rect b="b" l="l" r="r" t="t"/>
              <a:pathLst>
                <a:path extrusionOk="0" h="201930" w="201929">
                  <a:moveTo>
                    <a:pt x="201596" y="0"/>
                  </a:moveTo>
                  <a:lnTo>
                    <a:pt x="0" y="201602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/>
            </a:p>
          </p:txBody>
        </p:sp>
      </p:grpSp>
      <p:grpSp>
        <p:nvGrpSpPr>
          <p:cNvPr id="646" name="Google Shape;646;p56"/>
          <p:cNvGrpSpPr/>
          <p:nvPr/>
        </p:nvGrpSpPr>
        <p:grpSpPr>
          <a:xfrm>
            <a:off x="4474199" y="1448396"/>
            <a:ext cx="3049426" cy="2248040"/>
            <a:chOff x="2255742" y="974538"/>
            <a:chExt cx="1537419" cy="1512570"/>
          </a:xfrm>
        </p:grpSpPr>
        <p:sp>
          <p:nvSpPr>
            <p:cNvPr id="647" name="Google Shape;647;p56"/>
            <p:cNvSpPr/>
            <p:nvPr/>
          </p:nvSpPr>
          <p:spPr>
            <a:xfrm>
              <a:off x="2734100" y="1679696"/>
              <a:ext cx="353695" cy="353695"/>
            </a:xfrm>
            <a:custGeom>
              <a:rect b="b" l="l" r="r" t="t"/>
              <a:pathLst>
                <a:path extrusionOk="0" h="353694" w="353694">
                  <a:moveTo>
                    <a:pt x="353677" y="176835"/>
                  </a:moveTo>
                  <a:lnTo>
                    <a:pt x="347360" y="129829"/>
                  </a:lnTo>
                  <a:lnTo>
                    <a:pt x="329532" y="87588"/>
                  </a:lnTo>
                  <a:lnTo>
                    <a:pt x="301880" y="51797"/>
                  </a:lnTo>
                  <a:lnTo>
                    <a:pt x="266089" y="24145"/>
                  </a:lnTo>
                  <a:lnTo>
                    <a:pt x="223847" y="6317"/>
                  </a:lnTo>
                  <a:lnTo>
                    <a:pt x="176838" y="0"/>
                  </a:lnTo>
                  <a:lnTo>
                    <a:pt x="129831" y="6317"/>
                  </a:lnTo>
                  <a:lnTo>
                    <a:pt x="87588" y="24145"/>
                  </a:lnTo>
                  <a:lnTo>
                    <a:pt x="51798" y="51797"/>
                  </a:lnTo>
                  <a:lnTo>
                    <a:pt x="24145" y="87588"/>
                  </a:lnTo>
                  <a:lnTo>
                    <a:pt x="6317" y="129829"/>
                  </a:lnTo>
                  <a:lnTo>
                    <a:pt x="0" y="176835"/>
                  </a:lnTo>
                  <a:lnTo>
                    <a:pt x="6317" y="223843"/>
                  </a:lnTo>
                  <a:lnTo>
                    <a:pt x="24145" y="266084"/>
                  </a:lnTo>
                  <a:lnTo>
                    <a:pt x="51798" y="301874"/>
                  </a:lnTo>
                  <a:lnTo>
                    <a:pt x="87588" y="329526"/>
                  </a:lnTo>
                  <a:lnTo>
                    <a:pt x="129831" y="347354"/>
                  </a:lnTo>
                  <a:lnTo>
                    <a:pt x="176838" y="353671"/>
                  </a:lnTo>
                  <a:lnTo>
                    <a:pt x="223847" y="347354"/>
                  </a:lnTo>
                  <a:lnTo>
                    <a:pt x="266089" y="329526"/>
                  </a:lnTo>
                  <a:lnTo>
                    <a:pt x="301880" y="301874"/>
                  </a:lnTo>
                  <a:lnTo>
                    <a:pt x="329532" y="266084"/>
                  </a:lnTo>
                  <a:lnTo>
                    <a:pt x="347360" y="223843"/>
                  </a:lnTo>
                  <a:lnTo>
                    <a:pt x="353677" y="176835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/>
            </a:p>
          </p:txBody>
        </p:sp>
        <p:sp>
          <p:nvSpPr>
            <p:cNvPr id="648" name="Google Shape;648;p56"/>
            <p:cNvSpPr/>
            <p:nvPr/>
          </p:nvSpPr>
          <p:spPr>
            <a:xfrm>
              <a:off x="2255742" y="974538"/>
              <a:ext cx="529590" cy="1512570"/>
            </a:xfrm>
            <a:custGeom>
              <a:rect b="b" l="l" r="r" t="t"/>
              <a:pathLst>
                <a:path extrusionOk="0" h="1512570" w="529589">
                  <a:moveTo>
                    <a:pt x="0" y="0"/>
                  </a:moveTo>
                  <a:lnTo>
                    <a:pt x="151194" y="0"/>
                  </a:lnTo>
                </a:path>
                <a:path extrusionOk="0" h="1512570" w="529589">
                  <a:moveTo>
                    <a:pt x="151194" y="0"/>
                  </a:moveTo>
                  <a:lnTo>
                    <a:pt x="529197" y="755997"/>
                  </a:lnTo>
                </a:path>
                <a:path extrusionOk="0" h="1512570" w="529589">
                  <a:moveTo>
                    <a:pt x="0" y="251995"/>
                  </a:moveTo>
                  <a:lnTo>
                    <a:pt x="151194" y="251995"/>
                  </a:lnTo>
                </a:path>
                <a:path extrusionOk="0" h="1512570" w="529589">
                  <a:moveTo>
                    <a:pt x="0" y="504002"/>
                  </a:moveTo>
                  <a:lnTo>
                    <a:pt x="151194" y="504002"/>
                  </a:lnTo>
                </a:path>
                <a:path extrusionOk="0" h="1512570" w="529589">
                  <a:moveTo>
                    <a:pt x="0" y="1511995"/>
                  </a:moveTo>
                  <a:lnTo>
                    <a:pt x="151194" y="1511995"/>
                  </a:lnTo>
                </a:path>
                <a:path extrusionOk="0" h="1512570" w="529589">
                  <a:moveTo>
                    <a:pt x="151194" y="251995"/>
                  </a:moveTo>
                  <a:lnTo>
                    <a:pt x="516594" y="781192"/>
                  </a:lnTo>
                </a:path>
                <a:path extrusionOk="0" h="1512570" w="529589">
                  <a:moveTo>
                    <a:pt x="151194" y="504002"/>
                  </a:moveTo>
                  <a:lnTo>
                    <a:pt x="506520" y="806390"/>
                  </a:lnTo>
                </a:path>
                <a:path extrusionOk="0" h="1512570" w="529589">
                  <a:moveTo>
                    <a:pt x="151194" y="1511995"/>
                  </a:moveTo>
                  <a:lnTo>
                    <a:pt x="529197" y="1007992"/>
                  </a:lnTo>
                </a:path>
              </a:pathLst>
            </a:custGeom>
            <a:noFill/>
            <a:ln cap="flat" cmpd="sng" w="126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/>
            </a:p>
          </p:txBody>
        </p:sp>
        <p:sp>
          <p:nvSpPr>
            <p:cNvPr id="649" name="Google Shape;649;p56"/>
            <p:cNvSpPr/>
            <p:nvPr/>
          </p:nvSpPr>
          <p:spPr>
            <a:xfrm>
              <a:off x="3226940" y="1834388"/>
              <a:ext cx="62230" cy="44450"/>
            </a:xfrm>
            <a:custGeom>
              <a:rect b="b" l="l" r="r" t="t"/>
              <a:pathLst>
                <a:path extrusionOk="0" h="44450" w="62229">
                  <a:moveTo>
                    <a:pt x="0" y="0"/>
                  </a:moveTo>
                  <a:lnTo>
                    <a:pt x="24798" y="22143"/>
                  </a:lnTo>
                  <a:lnTo>
                    <a:pt x="0" y="44286"/>
                  </a:lnTo>
                  <a:lnTo>
                    <a:pt x="61995" y="22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/>
            </a:p>
          </p:txBody>
        </p:sp>
        <p:sp>
          <p:nvSpPr>
            <p:cNvPr id="650" name="Google Shape;650;p56"/>
            <p:cNvSpPr/>
            <p:nvPr/>
          </p:nvSpPr>
          <p:spPr>
            <a:xfrm>
              <a:off x="3087340" y="1730535"/>
              <a:ext cx="454025" cy="252095"/>
            </a:xfrm>
            <a:custGeom>
              <a:rect b="b" l="l" r="r" t="t"/>
              <a:pathLst>
                <a:path extrusionOk="0" h="252094" w="454025">
                  <a:moveTo>
                    <a:pt x="0" y="125996"/>
                  </a:moveTo>
                  <a:lnTo>
                    <a:pt x="164398" y="125996"/>
                  </a:lnTo>
                </a:path>
                <a:path extrusionOk="0" h="252094" w="454025">
                  <a:moveTo>
                    <a:pt x="201596" y="251995"/>
                  </a:moveTo>
                  <a:lnTo>
                    <a:pt x="201596" y="0"/>
                  </a:lnTo>
                </a:path>
                <a:path extrusionOk="0" h="252094" w="454025">
                  <a:moveTo>
                    <a:pt x="201596" y="0"/>
                  </a:moveTo>
                  <a:lnTo>
                    <a:pt x="453606" y="0"/>
                  </a:lnTo>
                </a:path>
                <a:path extrusionOk="0" h="252094" w="454025">
                  <a:moveTo>
                    <a:pt x="453606" y="0"/>
                  </a:moveTo>
                  <a:lnTo>
                    <a:pt x="453606" y="251995"/>
                  </a:lnTo>
                </a:path>
                <a:path extrusionOk="0" h="252094" w="454025">
                  <a:moveTo>
                    <a:pt x="453606" y="251995"/>
                  </a:moveTo>
                  <a:lnTo>
                    <a:pt x="201596" y="251995"/>
                  </a:lnTo>
                </a:path>
              </a:pathLst>
            </a:custGeom>
            <a:noFill/>
            <a:ln cap="flat" cmpd="sng" w="126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/>
            </a:p>
          </p:txBody>
        </p:sp>
        <p:sp>
          <p:nvSpPr>
            <p:cNvPr id="651" name="Google Shape;651;p56"/>
            <p:cNvSpPr/>
            <p:nvPr/>
          </p:nvSpPr>
          <p:spPr>
            <a:xfrm>
              <a:off x="3730931" y="1834388"/>
              <a:ext cx="62230" cy="44450"/>
            </a:xfrm>
            <a:custGeom>
              <a:rect b="b" l="l" r="r" t="t"/>
              <a:pathLst>
                <a:path extrusionOk="0" h="44450" w="62229">
                  <a:moveTo>
                    <a:pt x="0" y="0"/>
                  </a:moveTo>
                  <a:lnTo>
                    <a:pt x="24798" y="22143"/>
                  </a:lnTo>
                  <a:lnTo>
                    <a:pt x="0" y="44286"/>
                  </a:lnTo>
                  <a:lnTo>
                    <a:pt x="61995" y="22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/>
            </a:p>
          </p:txBody>
        </p:sp>
        <p:sp>
          <p:nvSpPr>
            <p:cNvPr id="652" name="Google Shape;652;p56"/>
            <p:cNvSpPr/>
            <p:nvPr/>
          </p:nvSpPr>
          <p:spPr>
            <a:xfrm>
              <a:off x="3540946" y="1856532"/>
              <a:ext cx="215265" cy="0"/>
            </a:xfrm>
            <a:custGeom>
              <a:rect b="b" l="l" r="r" t="t"/>
              <a:pathLst>
                <a:path extrusionOk="0" h="120000" w="215264">
                  <a:moveTo>
                    <a:pt x="0" y="0"/>
                  </a:moveTo>
                  <a:lnTo>
                    <a:pt x="214783" y="0"/>
                  </a:lnTo>
                </a:path>
              </a:pathLst>
            </a:custGeom>
            <a:noFill/>
            <a:ln cap="flat" cmpd="sng" w="126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/>
            </a:p>
          </p:txBody>
        </p:sp>
      </p:grpSp>
      <p:sp>
        <p:nvSpPr>
          <p:cNvPr id="653" name="Google Shape;653;p56"/>
          <p:cNvSpPr txBox="1"/>
          <p:nvPr/>
        </p:nvSpPr>
        <p:spPr>
          <a:xfrm>
            <a:off x="7492790" y="2587434"/>
            <a:ext cx="877874" cy="2850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775">
            <a:spAutoFit/>
          </a:bodyPr>
          <a:lstStyle/>
          <a:p>
            <a:pPr indent="0" lvl="0" marL="63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1" baseline="-25000" i="1" lang="fr-CA" sz="2200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1" lang="fr-CA" sz="2000">
                <a:latin typeface="Georgia"/>
                <a:ea typeface="Georgia"/>
                <a:cs typeface="Georgia"/>
                <a:sym typeface="Georgia"/>
              </a:rPr>
              <a:t> (x</a:t>
            </a: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)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54" name="Google Shape;654;p56"/>
          <p:cNvSpPr txBox="1"/>
          <p:nvPr/>
        </p:nvSpPr>
        <p:spPr>
          <a:xfrm>
            <a:off x="2503388" y="2580450"/>
            <a:ext cx="217894" cy="2850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77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CA" sz="2000">
                <a:latin typeface="Georgia"/>
                <a:ea typeface="Georgia"/>
                <a:cs typeface="Georgia"/>
                <a:sym typeface="Georgia"/>
              </a:rPr>
              <a:t>x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655" name="Google Shape;655;p56"/>
          <p:cNvGrpSpPr/>
          <p:nvPr/>
        </p:nvGrpSpPr>
        <p:grpSpPr>
          <a:xfrm>
            <a:off x="2787644" y="1820818"/>
            <a:ext cx="226713" cy="1879973"/>
            <a:chOff x="1405437" y="1225118"/>
            <a:chExt cx="114301" cy="1264920"/>
          </a:xfrm>
        </p:grpSpPr>
        <p:sp>
          <p:nvSpPr>
            <p:cNvPr id="656" name="Google Shape;656;p56"/>
            <p:cNvSpPr/>
            <p:nvPr/>
          </p:nvSpPr>
          <p:spPr>
            <a:xfrm>
              <a:off x="1405437" y="1225118"/>
              <a:ext cx="114300" cy="1264920"/>
            </a:xfrm>
            <a:custGeom>
              <a:rect b="b" l="l" r="r" t="t"/>
              <a:pathLst>
                <a:path extrusionOk="0" h="1264920" w="114300">
                  <a:moveTo>
                    <a:pt x="114305" y="0"/>
                  </a:moveTo>
                  <a:lnTo>
                    <a:pt x="101600" y="0"/>
                  </a:lnTo>
                  <a:lnTo>
                    <a:pt x="86772" y="2994"/>
                  </a:lnTo>
                  <a:lnTo>
                    <a:pt x="74661" y="11160"/>
                  </a:lnTo>
                  <a:lnTo>
                    <a:pt x="66495" y="23270"/>
                  </a:lnTo>
                  <a:lnTo>
                    <a:pt x="63501" y="38099"/>
                  </a:lnTo>
                  <a:lnTo>
                    <a:pt x="63501" y="568860"/>
                  </a:lnTo>
                  <a:lnTo>
                    <a:pt x="58510" y="593574"/>
                  </a:lnTo>
                  <a:lnTo>
                    <a:pt x="44901" y="613758"/>
                  </a:lnTo>
                  <a:lnTo>
                    <a:pt x="24716" y="627368"/>
                  </a:lnTo>
                  <a:lnTo>
                    <a:pt x="0" y="632358"/>
                  </a:lnTo>
                  <a:lnTo>
                    <a:pt x="24716" y="637349"/>
                  </a:lnTo>
                  <a:lnTo>
                    <a:pt x="44901" y="650958"/>
                  </a:lnTo>
                  <a:lnTo>
                    <a:pt x="58510" y="671143"/>
                  </a:lnTo>
                  <a:lnTo>
                    <a:pt x="63501" y="695860"/>
                  </a:lnTo>
                  <a:lnTo>
                    <a:pt x="63501" y="1226621"/>
                  </a:lnTo>
                  <a:lnTo>
                    <a:pt x="66497" y="1241449"/>
                  </a:lnTo>
                  <a:lnTo>
                    <a:pt x="74667" y="1253558"/>
                  </a:lnTo>
                  <a:lnTo>
                    <a:pt x="86781" y="1261723"/>
                  </a:lnTo>
                  <a:lnTo>
                    <a:pt x="101612" y="1264717"/>
                  </a:lnTo>
                  <a:lnTo>
                    <a:pt x="114305" y="1264717"/>
                  </a:lnTo>
                  <a:lnTo>
                    <a:pt x="99477" y="1261723"/>
                  </a:lnTo>
                  <a:lnTo>
                    <a:pt x="87367" y="1253558"/>
                  </a:lnTo>
                  <a:lnTo>
                    <a:pt x="79201" y="1241449"/>
                  </a:lnTo>
                  <a:lnTo>
                    <a:pt x="76206" y="1226621"/>
                  </a:lnTo>
                  <a:lnTo>
                    <a:pt x="76206" y="695860"/>
                  </a:lnTo>
                  <a:lnTo>
                    <a:pt x="71216" y="671143"/>
                  </a:lnTo>
                  <a:lnTo>
                    <a:pt x="57607" y="650958"/>
                  </a:lnTo>
                  <a:lnTo>
                    <a:pt x="37423" y="637349"/>
                  </a:lnTo>
                  <a:lnTo>
                    <a:pt x="12708" y="632358"/>
                  </a:lnTo>
                  <a:lnTo>
                    <a:pt x="37423" y="627368"/>
                  </a:lnTo>
                  <a:lnTo>
                    <a:pt x="57607" y="613758"/>
                  </a:lnTo>
                  <a:lnTo>
                    <a:pt x="71216" y="593574"/>
                  </a:lnTo>
                  <a:lnTo>
                    <a:pt x="76206" y="568860"/>
                  </a:lnTo>
                  <a:lnTo>
                    <a:pt x="76206" y="38099"/>
                  </a:lnTo>
                  <a:lnTo>
                    <a:pt x="79201" y="23270"/>
                  </a:lnTo>
                  <a:lnTo>
                    <a:pt x="87367" y="11160"/>
                  </a:lnTo>
                  <a:lnTo>
                    <a:pt x="99477" y="2994"/>
                  </a:lnTo>
                  <a:lnTo>
                    <a:pt x="1143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/>
            </a:p>
          </p:txBody>
        </p:sp>
        <p:sp>
          <p:nvSpPr>
            <p:cNvPr id="657" name="Google Shape;657;p56"/>
            <p:cNvSpPr/>
            <p:nvPr/>
          </p:nvSpPr>
          <p:spPr>
            <a:xfrm>
              <a:off x="1405438" y="1225118"/>
              <a:ext cx="114300" cy="1264920"/>
            </a:xfrm>
            <a:custGeom>
              <a:rect b="b" l="l" r="r" t="t"/>
              <a:pathLst>
                <a:path extrusionOk="0" h="1264920" w="114300">
                  <a:moveTo>
                    <a:pt x="114305" y="0"/>
                  </a:moveTo>
                  <a:lnTo>
                    <a:pt x="99477" y="2994"/>
                  </a:lnTo>
                  <a:lnTo>
                    <a:pt x="87367" y="11160"/>
                  </a:lnTo>
                  <a:lnTo>
                    <a:pt x="79201" y="23270"/>
                  </a:lnTo>
                  <a:lnTo>
                    <a:pt x="76206" y="38099"/>
                  </a:lnTo>
                  <a:lnTo>
                    <a:pt x="76206" y="568860"/>
                  </a:lnTo>
                  <a:lnTo>
                    <a:pt x="71216" y="593574"/>
                  </a:lnTo>
                  <a:lnTo>
                    <a:pt x="57607" y="613758"/>
                  </a:lnTo>
                  <a:lnTo>
                    <a:pt x="37423" y="627368"/>
                  </a:lnTo>
                  <a:lnTo>
                    <a:pt x="12708" y="632358"/>
                  </a:lnTo>
                  <a:lnTo>
                    <a:pt x="37423" y="637349"/>
                  </a:lnTo>
                  <a:lnTo>
                    <a:pt x="57607" y="650958"/>
                  </a:lnTo>
                  <a:lnTo>
                    <a:pt x="71216" y="671143"/>
                  </a:lnTo>
                  <a:lnTo>
                    <a:pt x="76206" y="695860"/>
                  </a:lnTo>
                  <a:lnTo>
                    <a:pt x="76206" y="1226621"/>
                  </a:lnTo>
                  <a:lnTo>
                    <a:pt x="79201" y="1241449"/>
                  </a:lnTo>
                  <a:lnTo>
                    <a:pt x="87367" y="1253558"/>
                  </a:lnTo>
                  <a:lnTo>
                    <a:pt x="99477" y="1261723"/>
                  </a:lnTo>
                  <a:lnTo>
                    <a:pt x="114305" y="1264717"/>
                  </a:lnTo>
                  <a:lnTo>
                    <a:pt x="101612" y="1264717"/>
                  </a:lnTo>
                  <a:lnTo>
                    <a:pt x="86781" y="1261723"/>
                  </a:lnTo>
                  <a:lnTo>
                    <a:pt x="74667" y="1253558"/>
                  </a:lnTo>
                  <a:lnTo>
                    <a:pt x="66497" y="1241449"/>
                  </a:lnTo>
                  <a:lnTo>
                    <a:pt x="63501" y="1226621"/>
                  </a:lnTo>
                  <a:lnTo>
                    <a:pt x="63501" y="695860"/>
                  </a:lnTo>
                  <a:lnTo>
                    <a:pt x="58510" y="671143"/>
                  </a:lnTo>
                  <a:lnTo>
                    <a:pt x="44901" y="650958"/>
                  </a:lnTo>
                  <a:lnTo>
                    <a:pt x="24716" y="637349"/>
                  </a:lnTo>
                  <a:lnTo>
                    <a:pt x="0" y="632358"/>
                  </a:lnTo>
                  <a:lnTo>
                    <a:pt x="24716" y="627368"/>
                  </a:lnTo>
                  <a:lnTo>
                    <a:pt x="44901" y="613758"/>
                  </a:lnTo>
                  <a:lnTo>
                    <a:pt x="58510" y="593574"/>
                  </a:lnTo>
                  <a:lnTo>
                    <a:pt x="63501" y="568860"/>
                  </a:lnTo>
                  <a:lnTo>
                    <a:pt x="63501" y="38099"/>
                  </a:lnTo>
                  <a:lnTo>
                    <a:pt x="66495" y="23270"/>
                  </a:lnTo>
                  <a:lnTo>
                    <a:pt x="74661" y="11160"/>
                  </a:lnTo>
                  <a:lnTo>
                    <a:pt x="86772" y="2994"/>
                  </a:lnTo>
                  <a:lnTo>
                    <a:pt x="101600" y="0"/>
                  </a:lnTo>
                  <a:lnTo>
                    <a:pt x="114305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/>
            </a:p>
          </p:txBody>
        </p:sp>
      </p:grpSp>
      <p:pic>
        <p:nvPicPr>
          <p:cNvPr id="658" name="Google Shape;658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56"/>
          <p:cNvSpPr txBox="1"/>
          <p:nvPr>
            <p:ph idx="11" type="ftr"/>
          </p:nvPr>
        </p:nvSpPr>
        <p:spPr>
          <a:xfrm>
            <a:off x="6500018" y="4730370"/>
            <a:ext cx="2674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57"/>
          <p:cNvSpPr txBox="1"/>
          <p:nvPr/>
        </p:nvSpPr>
        <p:spPr>
          <a:xfrm>
            <a:off x="133757" y="-21668"/>
            <a:ext cx="235527" cy="173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1A208D"/>
                </a:solidFill>
                <a:latin typeface="Georgia"/>
                <a:ea typeface="Georgia"/>
                <a:cs typeface="Georgia"/>
                <a:sym typeface="Georgia"/>
              </a:rPr>
              <a:t>35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65" name="Google Shape;665;p57"/>
          <p:cNvSpPr txBox="1"/>
          <p:nvPr>
            <p:ph type="title"/>
          </p:nvPr>
        </p:nvSpPr>
        <p:spPr>
          <a:xfrm>
            <a:off x="897049" y="325123"/>
            <a:ext cx="81237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Régression logistique : Classification binaire</a:t>
            </a:r>
            <a:endParaRPr/>
          </a:p>
        </p:txBody>
      </p:sp>
      <p:pic>
        <p:nvPicPr>
          <p:cNvPr id="666" name="Google Shape;66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7076" y="959289"/>
            <a:ext cx="4144800" cy="2572625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57"/>
          <p:cNvSpPr txBox="1"/>
          <p:nvPr/>
        </p:nvSpPr>
        <p:spPr>
          <a:xfrm>
            <a:off x="688949" y="3561585"/>
            <a:ext cx="7045800" cy="9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0" lvl="0" marL="25400" marR="1270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Chaque exemple </a:t>
            </a:r>
            <a:r>
              <a:rPr b="1" lang="fr-CA" sz="2000">
                <a:latin typeface="Georgia"/>
                <a:ea typeface="Georgia"/>
                <a:cs typeface="Georgia"/>
                <a:sym typeface="Georgia"/>
              </a:rPr>
              <a:t>x 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est censé être généré par un modèle de mélange de paramètres Θ 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7620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8" name="Google Shape;668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57"/>
          <p:cNvSpPr txBox="1"/>
          <p:nvPr>
            <p:ph idx="11" type="ftr"/>
          </p:nvPr>
        </p:nvSpPr>
        <p:spPr>
          <a:xfrm>
            <a:off x="6552118" y="4762345"/>
            <a:ext cx="2674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  <p:pic>
        <p:nvPicPr>
          <p:cNvPr id="670" name="Google Shape;670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9100" y="4192605"/>
            <a:ext cx="4144801" cy="709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/>
        </p:nvSpPr>
        <p:spPr>
          <a:xfrm>
            <a:off x="179855" y="-21668"/>
            <a:ext cx="1437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1A208D"/>
                </a:solidFill>
                <a:latin typeface="Georgia"/>
                <a:ea typeface="Georgia"/>
                <a:cs typeface="Georgia"/>
                <a:sym typeface="Georgia"/>
              </a:rPr>
              <a:t>2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1" name="Google Shape;131;p22"/>
          <p:cNvSpPr txBox="1"/>
          <p:nvPr>
            <p:ph type="title"/>
          </p:nvPr>
        </p:nvSpPr>
        <p:spPr>
          <a:xfrm>
            <a:off x="510099" y="320198"/>
            <a:ext cx="81237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146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Qu'est-ce que l'apprentissage automatique ?</a:t>
            </a:r>
            <a:endParaRPr/>
          </a:p>
        </p:txBody>
      </p:sp>
      <p:sp>
        <p:nvSpPr>
          <p:cNvPr id="132" name="Google Shape;132;p22"/>
          <p:cNvSpPr txBox="1"/>
          <p:nvPr/>
        </p:nvSpPr>
        <p:spPr>
          <a:xfrm>
            <a:off x="892485" y="1195486"/>
            <a:ext cx="74400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-317500" lvl="0" marL="342900" marR="1270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b="1" lang="fr-CA" sz="2000">
                <a:latin typeface="Times New Roman"/>
                <a:ea typeface="Times New Roman"/>
                <a:cs typeface="Times New Roman"/>
                <a:sym typeface="Times New Roman"/>
              </a:rPr>
              <a:t>Wikipédia 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: L'apprentissage automatique (</a:t>
            </a:r>
            <a:r>
              <a:rPr b="1" lang="fr-CA" sz="2000">
                <a:latin typeface="Times New Roman"/>
                <a:ea typeface="Times New Roman"/>
                <a:cs typeface="Times New Roman"/>
                <a:sym typeface="Times New Roman"/>
              </a:rPr>
              <a:t>Machine Learning)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 est un domaine de l'informatique qui donne aux ordinateurs la capacité d'apprendre sans être explicitement programmés pour cela !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p22"/>
          <p:cNvSpPr/>
          <p:nvPr/>
        </p:nvSpPr>
        <p:spPr>
          <a:xfrm>
            <a:off x="1535015" y="2222249"/>
            <a:ext cx="440544" cy="277968"/>
          </a:xfrm>
          <a:custGeom>
            <a:rect b="b" l="l" r="r" t="t"/>
            <a:pathLst>
              <a:path extrusionOk="0" h="210184" w="235585">
                <a:moveTo>
                  <a:pt x="117637" y="0"/>
                </a:moveTo>
                <a:lnTo>
                  <a:pt x="0" y="209763"/>
                </a:lnTo>
                <a:lnTo>
                  <a:pt x="235275" y="209763"/>
                </a:lnTo>
                <a:lnTo>
                  <a:pt x="117637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134" name="Google Shape;134;p22"/>
          <p:cNvSpPr/>
          <p:nvPr/>
        </p:nvSpPr>
        <p:spPr>
          <a:xfrm>
            <a:off x="2138135" y="2336032"/>
            <a:ext cx="562849" cy="37790"/>
          </a:xfrm>
          <a:custGeom>
            <a:rect b="b" l="l" r="r" t="t"/>
            <a:pathLst>
              <a:path extrusionOk="0" h="28575" w="300989">
                <a:moveTo>
                  <a:pt x="0" y="13228"/>
                </a:moveTo>
                <a:lnTo>
                  <a:pt x="0" y="15117"/>
                </a:lnTo>
                <a:lnTo>
                  <a:pt x="282708" y="15118"/>
                </a:lnTo>
                <a:lnTo>
                  <a:pt x="272125" y="28346"/>
                </a:lnTo>
                <a:lnTo>
                  <a:pt x="300471" y="14173"/>
                </a:lnTo>
                <a:lnTo>
                  <a:pt x="283464" y="14173"/>
                </a:lnTo>
                <a:lnTo>
                  <a:pt x="300471" y="14173"/>
                </a:lnTo>
                <a:lnTo>
                  <a:pt x="298582" y="13228"/>
                </a:lnTo>
                <a:lnTo>
                  <a:pt x="0" y="13228"/>
                </a:lnTo>
                <a:close/>
              </a:path>
              <a:path extrusionOk="0" h="28575" w="300989">
                <a:moveTo>
                  <a:pt x="272125" y="0"/>
                </a:moveTo>
                <a:lnTo>
                  <a:pt x="282708" y="13228"/>
                </a:lnTo>
                <a:lnTo>
                  <a:pt x="298582" y="13228"/>
                </a:lnTo>
                <a:lnTo>
                  <a:pt x="272125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135" name="Google Shape;135;p22"/>
          <p:cNvSpPr txBox="1"/>
          <p:nvPr/>
        </p:nvSpPr>
        <p:spPr>
          <a:xfrm>
            <a:off x="2877725" y="2247275"/>
            <a:ext cx="144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07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5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2"/>
          <p:cNvSpPr/>
          <p:nvPr/>
        </p:nvSpPr>
        <p:spPr>
          <a:xfrm>
            <a:off x="1655284" y="2723639"/>
            <a:ext cx="200677" cy="132686"/>
          </a:xfrm>
          <a:custGeom>
            <a:rect b="b" l="l" r="r" t="t"/>
            <a:pathLst>
              <a:path extrusionOk="0" h="100330" w="107314">
                <a:moveTo>
                  <a:pt x="53385" y="0"/>
                </a:moveTo>
                <a:lnTo>
                  <a:pt x="0" y="100157"/>
                </a:lnTo>
                <a:lnTo>
                  <a:pt x="106771" y="100157"/>
                </a:lnTo>
                <a:lnTo>
                  <a:pt x="5338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137" name="Google Shape;137;p22"/>
          <p:cNvSpPr/>
          <p:nvPr/>
        </p:nvSpPr>
        <p:spPr>
          <a:xfrm>
            <a:off x="2138135" y="2779907"/>
            <a:ext cx="562849" cy="37790"/>
          </a:xfrm>
          <a:custGeom>
            <a:rect b="b" l="l" r="r" t="t"/>
            <a:pathLst>
              <a:path extrusionOk="0" h="28575" w="300989">
                <a:moveTo>
                  <a:pt x="0" y="13228"/>
                </a:moveTo>
                <a:lnTo>
                  <a:pt x="0" y="15117"/>
                </a:lnTo>
                <a:lnTo>
                  <a:pt x="282708" y="15117"/>
                </a:lnTo>
                <a:lnTo>
                  <a:pt x="272125" y="28346"/>
                </a:lnTo>
                <a:lnTo>
                  <a:pt x="300471" y="14173"/>
                </a:lnTo>
                <a:lnTo>
                  <a:pt x="298582" y="13228"/>
                </a:lnTo>
                <a:lnTo>
                  <a:pt x="0" y="13228"/>
                </a:lnTo>
                <a:close/>
              </a:path>
              <a:path extrusionOk="0" h="28575" w="300989">
                <a:moveTo>
                  <a:pt x="272125" y="0"/>
                </a:moveTo>
                <a:lnTo>
                  <a:pt x="282708" y="13228"/>
                </a:lnTo>
                <a:lnTo>
                  <a:pt x="298582" y="13228"/>
                </a:lnTo>
                <a:lnTo>
                  <a:pt x="272125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138" name="Google Shape;138;p22"/>
          <p:cNvSpPr txBox="1"/>
          <p:nvPr/>
        </p:nvSpPr>
        <p:spPr>
          <a:xfrm>
            <a:off x="2877725" y="2696575"/>
            <a:ext cx="144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07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500">
                <a:latin typeface="Calibri"/>
                <a:ea typeface="Calibri"/>
                <a:cs typeface="Calibri"/>
                <a:sym typeface="Calibri"/>
              </a:rPr>
              <a:t>0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2"/>
          <p:cNvSpPr/>
          <p:nvPr/>
        </p:nvSpPr>
        <p:spPr>
          <a:xfrm>
            <a:off x="1566850" y="3569566"/>
            <a:ext cx="376420" cy="275450"/>
          </a:xfrm>
          <a:custGeom>
            <a:rect b="b" l="l" r="r" t="t"/>
            <a:pathLst>
              <a:path extrusionOk="0" h="208280" w="201294">
                <a:moveTo>
                  <a:pt x="201259" y="0"/>
                </a:moveTo>
                <a:lnTo>
                  <a:pt x="0" y="0"/>
                </a:lnTo>
                <a:lnTo>
                  <a:pt x="0" y="207873"/>
                </a:lnTo>
                <a:lnTo>
                  <a:pt x="201259" y="207873"/>
                </a:lnTo>
                <a:lnTo>
                  <a:pt x="201259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140" name="Google Shape;140;p22"/>
          <p:cNvSpPr/>
          <p:nvPr/>
        </p:nvSpPr>
        <p:spPr>
          <a:xfrm>
            <a:off x="2138135" y="3678346"/>
            <a:ext cx="562849" cy="37790"/>
          </a:xfrm>
          <a:custGeom>
            <a:rect b="b" l="l" r="r" t="t"/>
            <a:pathLst>
              <a:path extrusionOk="0" h="28575" w="300989">
                <a:moveTo>
                  <a:pt x="0" y="13228"/>
                </a:moveTo>
                <a:lnTo>
                  <a:pt x="0" y="15117"/>
                </a:lnTo>
                <a:lnTo>
                  <a:pt x="282708" y="15118"/>
                </a:lnTo>
                <a:lnTo>
                  <a:pt x="272125" y="28346"/>
                </a:lnTo>
                <a:lnTo>
                  <a:pt x="300471" y="14173"/>
                </a:lnTo>
                <a:lnTo>
                  <a:pt x="283464" y="14173"/>
                </a:lnTo>
                <a:lnTo>
                  <a:pt x="300471" y="14173"/>
                </a:lnTo>
                <a:lnTo>
                  <a:pt x="298582" y="13228"/>
                </a:lnTo>
                <a:lnTo>
                  <a:pt x="0" y="13228"/>
                </a:lnTo>
                <a:close/>
              </a:path>
              <a:path extrusionOk="0" h="28575" w="300989">
                <a:moveTo>
                  <a:pt x="300471" y="14173"/>
                </a:moveTo>
                <a:lnTo>
                  <a:pt x="283464" y="14173"/>
                </a:lnTo>
                <a:lnTo>
                  <a:pt x="300471" y="14173"/>
                </a:lnTo>
                <a:close/>
              </a:path>
              <a:path extrusionOk="0" h="28575" w="300989">
                <a:moveTo>
                  <a:pt x="272125" y="0"/>
                </a:moveTo>
                <a:lnTo>
                  <a:pt x="282708" y="13228"/>
                </a:lnTo>
                <a:lnTo>
                  <a:pt x="298582" y="13228"/>
                </a:lnTo>
                <a:lnTo>
                  <a:pt x="272125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141" name="Google Shape;141;p22"/>
          <p:cNvSpPr txBox="1"/>
          <p:nvPr/>
        </p:nvSpPr>
        <p:spPr>
          <a:xfrm>
            <a:off x="2895825" y="3101163"/>
            <a:ext cx="1449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07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5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fr-CA" sz="1500">
                <a:latin typeface="Calibri"/>
                <a:ea typeface="Calibri"/>
                <a:cs typeface="Calibri"/>
                <a:sym typeface="Calibri"/>
              </a:rPr>
            </a:br>
            <a:r>
              <a:rPr lang="fr-CA" sz="1500">
                <a:latin typeface="Calibri"/>
                <a:ea typeface="Calibri"/>
                <a:cs typeface="Calibri"/>
                <a:sym typeface="Calibri"/>
              </a:rPr>
              <a:t>0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2"/>
          <p:cNvSpPr/>
          <p:nvPr/>
        </p:nvSpPr>
        <p:spPr>
          <a:xfrm>
            <a:off x="1655284" y="3162322"/>
            <a:ext cx="200677" cy="132686"/>
          </a:xfrm>
          <a:custGeom>
            <a:rect b="b" l="l" r="r" t="t"/>
            <a:pathLst>
              <a:path extrusionOk="0" h="100330" w="107314">
                <a:moveTo>
                  <a:pt x="53385" y="0"/>
                </a:moveTo>
                <a:lnTo>
                  <a:pt x="0" y="100157"/>
                </a:lnTo>
                <a:lnTo>
                  <a:pt x="106771" y="100157"/>
                </a:lnTo>
                <a:lnTo>
                  <a:pt x="53385" y="0"/>
                </a:ln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143" name="Google Shape;143;p22"/>
          <p:cNvSpPr/>
          <p:nvPr/>
        </p:nvSpPr>
        <p:spPr>
          <a:xfrm>
            <a:off x="2138135" y="3200042"/>
            <a:ext cx="562849" cy="37790"/>
          </a:xfrm>
          <a:custGeom>
            <a:rect b="b" l="l" r="r" t="t"/>
            <a:pathLst>
              <a:path extrusionOk="0" h="28575" w="300989">
                <a:moveTo>
                  <a:pt x="272125" y="0"/>
                </a:moveTo>
                <a:lnTo>
                  <a:pt x="282708" y="13228"/>
                </a:lnTo>
                <a:lnTo>
                  <a:pt x="0" y="13228"/>
                </a:lnTo>
                <a:lnTo>
                  <a:pt x="0" y="15117"/>
                </a:lnTo>
                <a:lnTo>
                  <a:pt x="282708" y="15117"/>
                </a:lnTo>
                <a:lnTo>
                  <a:pt x="272125" y="28346"/>
                </a:lnTo>
                <a:lnTo>
                  <a:pt x="300471" y="14173"/>
                </a:lnTo>
                <a:lnTo>
                  <a:pt x="283464" y="14173"/>
                </a:lnTo>
                <a:lnTo>
                  <a:pt x="300471" y="14172"/>
                </a:lnTo>
                <a:lnTo>
                  <a:pt x="272125" y="0"/>
                </a:lnTo>
                <a:close/>
              </a:path>
              <a:path extrusionOk="0" h="28575" w="300989">
                <a:moveTo>
                  <a:pt x="300471" y="14172"/>
                </a:moveTo>
                <a:lnTo>
                  <a:pt x="283464" y="14172"/>
                </a:lnTo>
                <a:lnTo>
                  <a:pt x="300471" y="14173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144" name="Google Shape;144;p22"/>
          <p:cNvSpPr/>
          <p:nvPr/>
        </p:nvSpPr>
        <p:spPr>
          <a:xfrm>
            <a:off x="5173851" y="2467762"/>
            <a:ext cx="376420" cy="275450"/>
          </a:xfrm>
          <a:custGeom>
            <a:rect b="b" l="l" r="r" t="t"/>
            <a:pathLst>
              <a:path extrusionOk="0" h="208280" w="201294">
                <a:moveTo>
                  <a:pt x="201259" y="0"/>
                </a:moveTo>
                <a:lnTo>
                  <a:pt x="0" y="0"/>
                </a:lnTo>
                <a:lnTo>
                  <a:pt x="0" y="207873"/>
                </a:lnTo>
                <a:lnTo>
                  <a:pt x="201259" y="207873"/>
                </a:lnTo>
                <a:lnTo>
                  <a:pt x="201259" y="0"/>
                </a:ln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145" name="Google Shape;145;p22"/>
          <p:cNvSpPr/>
          <p:nvPr/>
        </p:nvSpPr>
        <p:spPr>
          <a:xfrm>
            <a:off x="5745134" y="2576542"/>
            <a:ext cx="562849" cy="37790"/>
          </a:xfrm>
          <a:custGeom>
            <a:rect b="b" l="l" r="r" t="t"/>
            <a:pathLst>
              <a:path extrusionOk="0" h="28575" w="300989">
                <a:moveTo>
                  <a:pt x="0" y="13228"/>
                </a:moveTo>
                <a:lnTo>
                  <a:pt x="0" y="15117"/>
                </a:lnTo>
                <a:lnTo>
                  <a:pt x="282708" y="15117"/>
                </a:lnTo>
                <a:lnTo>
                  <a:pt x="272125" y="28346"/>
                </a:lnTo>
                <a:lnTo>
                  <a:pt x="300471" y="14173"/>
                </a:lnTo>
                <a:lnTo>
                  <a:pt x="298582" y="13228"/>
                </a:lnTo>
                <a:lnTo>
                  <a:pt x="0" y="13228"/>
                </a:lnTo>
                <a:close/>
              </a:path>
              <a:path extrusionOk="0" h="28575" w="300989">
                <a:moveTo>
                  <a:pt x="272125" y="0"/>
                </a:moveTo>
                <a:lnTo>
                  <a:pt x="282708" y="13228"/>
                </a:lnTo>
                <a:lnTo>
                  <a:pt x="298582" y="13228"/>
                </a:lnTo>
                <a:lnTo>
                  <a:pt x="272125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146" name="Google Shape;146;p22"/>
          <p:cNvSpPr txBox="1"/>
          <p:nvPr/>
        </p:nvSpPr>
        <p:spPr>
          <a:xfrm>
            <a:off x="6484724" y="2481129"/>
            <a:ext cx="144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07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5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2"/>
          <p:cNvSpPr/>
          <p:nvPr/>
        </p:nvSpPr>
        <p:spPr>
          <a:xfrm>
            <a:off x="5272897" y="2962622"/>
            <a:ext cx="179305" cy="138565"/>
          </a:xfrm>
          <a:custGeom>
            <a:rect b="b" l="l" r="r" t="t"/>
            <a:pathLst>
              <a:path extrusionOk="0" h="104775" w="95885">
                <a:moveTo>
                  <a:pt x="95432" y="0"/>
                </a:moveTo>
                <a:lnTo>
                  <a:pt x="0" y="0"/>
                </a:lnTo>
                <a:lnTo>
                  <a:pt x="0" y="104575"/>
                </a:lnTo>
                <a:lnTo>
                  <a:pt x="95432" y="104575"/>
                </a:lnTo>
                <a:lnTo>
                  <a:pt x="95432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148" name="Google Shape;148;p22"/>
          <p:cNvSpPr/>
          <p:nvPr/>
        </p:nvSpPr>
        <p:spPr>
          <a:xfrm>
            <a:off x="6040878" y="3010153"/>
            <a:ext cx="267176" cy="37790"/>
          </a:xfrm>
          <a:custGeom>
            <a:rect b="b" l="l" r="r" t="t"/>
            <a:pathLst>
              <a:path extrusionOk="0" h="28575" w="142875">
                <a:moveTo>
                  <a:pt x="114130" y="0"/>
                </a:moveTo>
                <a:lnTo>
                  <a:pt x="124713" y="13228"/>
                </a:lnTo>
                <a:lnTo>
                  <a:pt x="0" y="13228"/>
                </a:lnTo>
                <a:lnTo>
                  <a:pt x="0" y="15117"/>
                </a:lnTo>
                <a:lnTo>
                  <a:pt x="124713" y="15117"/>
                </a:lnTo>
                <a:lnTo>
                  <a:pt x="114130" y="28346"/>
                </a:lnTo>
                <a:lnTo>
                  <a:pt x="142476" y="14173"/>
                </a:lnTo>
                <a:lnTo>
                  <a:pt x="114130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149" name="Google Shape;149;p22"/>
          <p:cNvSpPr txBox="1"/>
          <p:nvPr/>
        </p:nvSpPr>
        <p:spPr>
          <a:xfrm>
            <a:off x="6484724" y="2916394"/>
            <a:ext cx="136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07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500">
                <a:latin typeface="Calibri"/>
                <a:ea typeface="Calibri"/>
                <a:cs typeface="Calibri"/>
                <a:sym typeface="Calibri"/>
              </a:rPr>
              <a:t>?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>
            <p:ph idx="11" type="ftr"/>
          </p:nvPr>
        </p:nvSpPr>
        <p:spPr>
          <a:xfrm>
            <a:off x="6484718" y="4765195"/>
            <a:ext cx="2674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  <p:sp>
        <p:nvSpPr>
          <p:cNvPr id="152" name="Google Shape;152;p22"/>
          <p:cNvSpPr txBox="1"/>
          <p:nvPr/>
        </p:nvSpPr>
        <p:spPr>
          <a:xfrm>
            <a:off x="813325" y="3904900"/>
            <a:ext cx="7094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❏"/>
            </a:pPr>
            <a:r>
              <a:rPr lang="fr-CA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Les programmes d'apprentissage automatique sont donc conçus pour faire des déductions.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58"/>
          <p:cNvSpPr txBox="1"/>
          <p:nvPr/>
        </p:nvSpPr>
        <p:spPr>
          <a:xfrm>
            <a:off x="133757" y="-21668"/>
            <a:ext cx="235527" cy="173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1A208D"/>
                </a:solidFill>
                <a:latin typeface="Georgia"/>
                <a:ea typeface="Georgia"/>
                <a:cs typeface="Georgia"/>
                <a:sym typeface="Georgia"/>
              </a:rPr>
              <a:t>36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76" name="Google Shape;676;p58"/>
          <p:cNvSpPr txBox="1"/>
          <p:nvPr>
            <p:ph type="title"/>
          </p:nvPr>
        </p:nvSpPr>
        <p:spPr>
          <a:xfrm>
            <a:off x="510099" y="320198"/>
            <a:ext cx="81237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fr-CA"/>
              <a:t>Régression logistique : Classification binaire</a:t>
            </a:r>
            <a:endParaRPr/>
          </a:p>
          <a:p>
            <a:pPr indent="0" lvl="0" marL="622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58"/>
          <p:cNvSpPr txBox="1"/>
          <p:nvPr/>
        </p:nvSpPr>
        <p:spPr>
          <a:xfrm>
            <a:off x="842104" y="1081191"/>
            <a:ext cx="7174200" cy="29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-317500" lvl="0" marL="381000" marR="5080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L'objectif est alors de trouver les paramètres </a:t>
            </a: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Θ 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pour lesquels le modèle explique le mieux les observations,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381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Pour ce faire, on maximise la log-vraisemblance des données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381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Times New Roman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Fonction densité classique ( Loi normale)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78" name="Google Shape;67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0504" y="2137601"/>
            <a:ext cx="4613522" cy="13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9828" y="3972772"/>
            <a:ext cx="6347975" cy="88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59"/>
          <p:cNvSpPr txBox="1"/>
          <p:nvPr/>
        </p:nvSpPr>
        <p:spPr>
          <a:xfrm>
            <a:off x="133757" y="-21668"/>
            <a:ext cx="235527" cy="173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1A208D"/>
                </a:solidFill>
                <a:latin typeface="Georgia"/>
                <a:ea typeface="Georgia"/>
                <a:cs typeface="Georgia"/>
                <a:sym typeface="Georgia"/>
              </a:rPr>
              <a:t>38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86" name="Google Shape;686;p59"/>
          <p:cNvSpPr txBox="1"/>
          <p:nvPr>
            <p:ph type="title"/>
          </p:nvPr>
        </p:nvSpPr>
        <p:spPr>
          <a:xfrm>
            <a:off x="510099" y="320198"/>
            <a:ext cx="81237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2222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Régression logistique</a:t>
            </a:r>
            <a:endParaRPr/>
          </a:p>
        </p:txBody>
      </p:sp>
      <p:sp>
        <p:nvSpPr>
          <p:cNvPr id="687" name="Google Shape;687;p59"/>
          <p:cNvSpPr txBox="1"/>
          <p:nvPr/>
        </p:nvSpPr>
        <p:spPr>
          <a:xfrm>
            <a:off x="892485" y="720674"/>
            <a:ext cx="7009140" cy="540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-317500" lvl="0" marL="342900" marR="1270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La régression logistique a été proposée pour modéliser la probabilité a posteriori des classes par le biais de fonctions logistiques.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8" name="Google Shape;688;p59"/>
          <p:cNvSpPr txBox="1"/>
          <p:nvPr/>
        </p:nvSpPr>
        <p:spPr>
          <a:xfrm>
            <a:off x="3201779" y="4605494"/>
            <a:ext cx="141064" cy="1302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700">
                <a:latin typeface="Arial"/>
                <a:ea typeface="Arial"/>
                <a:cs typeface="Arial"/>
                <a:sym typeface="Arial"/>
              </a:rPr>
              <a:t>-6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59"/>
          <p:cNvSpPr txBox="1"/>
          <p:nvPr/>
        </p:nvSpPr>
        <p:spPr>
          <a:xfrm>
            <a:off x="3686940" y="4605494"/>
            <a:ext cx="141064" cy="1302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700">
                <a:latin typeface="Arial"/>
                <a:ea typeface="Arial"/>
                <a:cs typeface="Arial"/>
                <a:sym typeface="Arial"/>
              </a:rPr>
              <a:t>-4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59"/>
          <p:cNvSpPr txBox="1"/>
          <p:nvPr/>
        </p:nvSpPr>
        <p:spPr>
          <a:xfrm>
            <a:off x="4172100" y="4605494"/>
            <a:ext cx="141064" cy="1302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700">
                <a:latin typeface="Arial"/>
                <a:ea typeface="Arial"/>
                <a:cs typeface="Arial"/>
                <a:sym typeface="Arial"/>
              </a:rPr>
              <a:t>-2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59"/>
          <p:cNvSpPr txBox="1"/>
          <p:nvPr/>
        </p:nvSpPr>
        <p:spPr>
          <a:xfrm>
            <a:off x="4566522" y="4582561"/>
            <a:ext cx="323693" cy="2670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1950">
            <a:spAutoFit/>
          </a:bodyPr>
          <a:lstStyle/>
          <a:p>
            <a:pPr indent="0" lvl="0" marL="25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700">
                <a:latin typeface="Arial"/>
                <a:ea typeface="Arial"/>
                <a:cs typeface="Arial"/>
                <a:sym typeface="Arial"/>
              </a:rPr>
              <a:t>0</a:t>
            </a:r>
            <a:endParaRPr sz="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fr-CA" sz="700">
                <a:latin typeface="Arial"/>
                <a:ea typeface="Arial"/>
                <a:cs typeface="Arial"/>
                <a:sym typeface="Arial"/>
              </a:rPr>
              <a:t>&lt;w,x&gt;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59"/>
          <p:cNvSpPr txBox="1"/>
          <p:nvPr/>
        </p:nvSpPr>
        <p:spPr>
          <a:xfrm>
            <a:off x="5174156" y="4605494"/>
            <a:ext cx="108317" cy="1302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700">
                <a:latin typeface="Arial"/>
                <a:ea typeface="Arial"/>
                <a:cs typeface="Arial"/>
                <a:sym typeface="Arial"/>
              </a:rPr>
              <a:t>2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59"/>
          <p:cNvSpPr txBox="1"/>
          <p:nvPr/>
        </p:nvSpPr>
        <p:spPr>
          <a:xfrm>
            <a:off x="5659317" y="4605494"/>
            <a:ext cx="108317" cy="1302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700">
                <a:latin typeface="Arial"/>
                <a:ea typeface="Arial"/>
                <a:cs typeface="Arial"/>
                <a:sym typeface="Arial"/>
              </a:rPr>
              <a:t>4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59"/>
          <p:cNvSpPr txBox="1"/>
          <p:nvPr/>
        </p:nvSpPr>
        <p:spPr>
          <a:xfrm>
            <a:off x="6144478" y="4605494"/>
            <a:ext cx="108317" cy="1302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700">
                <a:latin typeface="Arial"/>
                <a:ea typeface="Arial"/>
                <a:cs typeface="Arial"/>
                <a:sym typeface="Arial"/>
              </a:rPr>
              <a:t>6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5" name="Google Shape;69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59"/>
          <p:cNvSpPr txBox="1"/>
          <p:nvPr>
            <p:ph idx="11" type="ftr"/>
          </p:nvPr>
        </p:nvSpPr>
        <p:spPr>
          <a:xfrm>
            <a:off x="6433043" y="4908970"/>
            <a:ext cx="2674200" cy="1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  <p:pic>
        <p:nvPicPr>
          <p:cNvPr id="697" name="Google Shape;69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6875" y="1726888"/>
            <a:ext cx="4953957" cy="1195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3625" y="2948525"/>
            <a:ext cx="2549758" cy="1630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60"/>
          <p:cNvSpPr txBox="1"/>
          <p:nvPr/>
        </p:nvSpPr>
        <p:spPr>
          <a:xfrm>
            <a:off x="133757" y="-21668"/>
            <a:ext cx="235527" cy="173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1A208D"/>
                </a:solidFill>
                <a:latin typeface="Georgia"/>
                <a:ea typeface="Georgia"/>
                <a:cs typeface="Georgia"/>
                <a:sym typeface="Georgia"/>
              </a:rPr>
              <a:t>44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04" name="Google Shape;704;p60"/>
          <p:cNvSpPr txBox="1"/>
          <p:nvPr>
            <p:ph type="title"/>
          </p:nvPr>
        </p:nvSpPr>
        <p:spPr>
          <a:xfrm>
            <a:off x="1905750" y="320200"/>
            <a:ext cx="48327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Réseaux neuronaux (1985</a:t>
            </a:r>
            <a:r>
              <a:rPr lang="fr-CA"/>
              <a:t>)</a:t>
            </a:r>
            <a:endParaRPr/>
          </a:p>
        </p:txBody>
      </p:sp>
      <p:sp>
        <p:nvSpPr>
          <p:cNvPr id="705" name="Google Shape;705;p60"/>
          <p:cNvSpPr txBox="1"/>
          <p:nvPr/>
        </p:nvSpPr>
        <p:spPr>
          <a:xfrm>
            <a:off x="892485" y="720674"/>
            <a:ext cx="73203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-317500" lvl="0" marL="342900" marR="1270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Résolution de problèmes </a:t>
            </a:r>
            <a:r>
              <a:rPr b="1" lang="fr-CA" sz="2000">
                <a:latin typeface="Times New Roman"/>
                <a:ea typeface="Times New Roman"/>
                <a:cs typeface="Times New Roman"/>
                <a:sym typeface="Times New Roman"/>
              </a:rPr>
              <a:t>non linéaires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 par la combinaison de neurones linéaires : Problème XOR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706" name="Google Shape;706;p60"/>
          <p:cNvGrpSpPr/>
          <p:nvPr/>
        </p:nvGrpSpPr>
        <p:grpSpPr>
          <a:xfrm>
            <a:off x="0" y="1419597"/>
            <a:ext cx="7711741" cy="3480525"/>
            <a:chOff x="0" y="955161"/>
            <a:chExt cx="3888003" cy="2341835"/>
          </a:xfrm>
        </p:grpSpPr>
        <p:pic>
          <p:nvPicPr>
            <p:cNvPr id="707" name="Google Shape;707;p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48834" y="955161"/>
              <a:ext cx="3110664" cy="23418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8" name="Google Shape;708;p6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3268243"/>
              <a:ext cx="3888003" cy="63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9" name="Google Shape;709;p60"/>
          <p:cNvSpPr txBox="1"/>
          <p:nvPr>
            <p:ph idx="11" type="ftr"/>
          </p:nvPr>
        </p:nvSpPr>
        <p:spPr>
          <a:xfrm>
            <a:off x="6433043" y="4908970"/>
            <a:ext cx="2674200" cy="1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61"/>
          <p:cNvSpPr txBox="1"/>
          <p:nvPr/>
        </p:nvSpPr>
        <p:spPr>
          <a:xfrm>
            <a:off x="133757" y="-21668"/>
            <a:ext cx="235527" cy="173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1A208D"/>
                </a:solidFill>
                <a:latin typeface="Georgia"/>
                <a:ea typeface="Georgia"/>
                <a:cs typeface="Georgia"/>
                <a:sym typeface="Georgia"/>
              </a:rPr>
              <a:t>45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15" name="Google Shape;715;p61"/>
          <p:cNvSpPr txBox="1"/>
          <p:nvPr>
            <p:ph type="title"/>
          </p:nvPr>
        </p:nvSpPr>
        <p:spPr>
          <a:xfrm>
            <a:off x="510099" y="320198"/>
            <a:ext cx="81237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431800" lvl="0" marL="1397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fr-CA"/>
              <a:t>Réseaux neuronaux</a:t>
            </a:r>
            <a:endParaRPr/>
          </a:p>
        </p:txBody>
      </p:sp>
      <p:sp>
        <p:nvSpPr>
          <p:cNvPr id="716" name="Google Shape;716;p61"/>
          <p:cNvSpPr txBox="1"/>
          <p:nvPr/>
        </p:nvSpPr>
        <p:spPr>
          <a:xfrm>
            <a:off x="892475" y="1403402"/>
            <a:ext cx="74172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-317500" lvl="0" marL="342900" marR="1270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Un réseau neuronal est un graphe pondéré orienté de neurones formels,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342900" marR="101600" rtl="0" algn="l">
              <a:lnSpc>
                <a:spcPct val="102699"/>
              </a:lnSpc>
              <a:spcBef>
                <a:spcPts val="50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Lorsque deux neurones sont connectés (reliés par une arête orientée du graphe), la sortie du neurone de tête est utilisée comme entrée par le neurone de queue.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3429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Trois neurones sont considérés 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1" marL="838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6F8090"/>
              </a:buClr>
              <a:buSzPts val="1800"/>
              <a:buFont typeface="Arial"/>
              <a:buChar char="❑"/>
            </a:pPr>
            <a:r>
              <a:rPr lang="fr-CA" sz="1800">
                <a:latin typeface="Times New Roman"/>
                <a:ea typeface="Times New Roman"/>
                <a:cs typeface="Times New Roman"/>
                <a:sym typeface="Times New Roman"/>
              </a:rPr>
              <a:t>neurones d'entrée (connectés à l'entrée)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1" marL="838200" rtl="0" algn="l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1800"/>
              <a:buFont typeface="Arial"/>
              <a:buChar char="❑"/>
            </a:pPr>
            <a:r>
              <a:rPr lang="fr-CA" sz="1800">
                <a:latin typeface="Times New Roman"/>
                <a:ea typeface="Times New Roman"/>
                <a:cs typeface="Times New Roman"/>
                <a:sym typeface="Times New Roman"/>
              </a:rPr>
              <a:t>neurones de sorti</a:t>
            </a:r>
            <a:r>
              <a:rPr lang="fr-CA" sz="1800"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1" marL="838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1800"/>
              <a:buFont typeface="Arial"/>
              <a:buChar char="❑"/>
            </a:pPr>
            <a:r>
              <a:rPr lang="fr-CA" sz="1800">
                <a:latin typeface="Times New Roman"/>
                <a:ea typeface="Times New Roman"/>
                <a:cs typeface="Times New Roman"/>
                <a:sym typeface="Times New Roman"/>
              </a:rPr>
              <a:t>neurones cachés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17" name="Google Shape;717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61"/>
          <p:cNvSpPr txBox="1"/>
          <p:nvPr>
            <p:ph idx="11" type="ftr"/>
          </p:nvPr>
        </p:nvSpPr>
        <p:spPr>
          <a:xfrm>
            <a:off x="6433043" y="4908970"/>
            <a:ext cx="2674200" cy="1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2"/>
          <p:cNvSpPr txBox="1"/>
          <p:nvPr/>
        </p:nvSpPr>
        <p:spPr>
          <a:xfrm>
            <a:off x="133757" y="-21668"/>
            <a:ext cx="235527" cy="173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1A208D"/>
                </a:solidFill>
                <a:latin typeface="Georgia"/>
                <a:ea typeface="Georgia"/>
                <a:cs typeface="Georgia"/>
                <a:sym typeface="Georgia"/>
              </a:rPr>
              <a:t>46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24" name="Google Shape;72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5" name="Google Shape;725;p62"/>
          <p:cNvGrpSpPr/>
          <p:nvPr/>
        </p:nvGrpSpPr>
        <p:grpSpPr>
          <a:xfrm>
            <a:off x="0" y="184066"/>
            <a:ext cx="7711855" cy="4589347"/>
            <a:chOff x="0" y="123850"/>
            <a:chExt cx="3888003" cy="3087974"/>
          </a:xfrm>
        </p:grpSpPr>
        <p:pic>
          <p:nvPicPr>
            <p:cNvPr id="726" name="Google Shape;726;p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123850"/>
              <a:ext cx="3888003" cy="6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7" name="Google Shape;727;p6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34788" y="231602"/>
              <a:ext cx="2138207" cy="298022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3"/>
          <p:cNvSpPr txBox="1"/>
          <p:nvPr/>
        </p:nvSpPr>
        <p:spPr>
          <a:xfrm>
            <a:off x="133757" y="-21668"/>
            <a:ext cx="235527" cy="173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1A208D"/>
                </a:solidFill>
                <a:latin typeface="Georgia"/>
                <a:ea typeface="Georgia"/>
                <a:cs typeface="Georgia"/>
                <a:sym typeface="Georgia"/>
              </a:rPr>
              <a:t>47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33" name="Google Shape;733;p63"/>
          <p:cNvSpPr txBox="1"/>
          <p:nvPr>
            <p:ph type="title"/>
          </p:nvPr>
        </p:nvSpPr>
        <p:spPr>
          <a:xfrm>
            <a:off x="510099" y="320198"/>
            <a:ext cx="81237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1155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Perceptrons multicouches (MLP)</a:t>
            </a:r>
            <a:endParaRPr/>
          </a:p>
        </p:txBody>
      </p:sp>
      <p:sp>
        <p:nvSpPr>
          <p:cNvPr id="734" name="Google Shape;734;p63"/>
          <p:cNvSpPr txBox="1"/>
          <p:nvPr/>
        </p:nvSpPr>
        <p:spPr>
          <a:xfrm>
            <a:off x="892485" y="720674"/>
            <a:ext cx="7271100" cy="15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-317500" lvl="0" marL="342900" marR="1270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Le perceptron multicouche est un réseau neuronal acyclique, dans lequel les neurones sont structurés en couches successives, commençant par une couche d'entrée et se terminant par une couche de sortie.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381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35" name="Google Shape;73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63"/>
          <p:cNvSpPr txBox="1"/>
          <p:nvPr>
            <p:ph idx="11" type="ftr"/>
          </p:nvPr>
        </p:nvSpPr>
        <p:spPr>
          <a:xfrm>
            <a:off x="6500018" y="4800420"/>
            <a:ext cx="2674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  <p:pic>
        <p:nvPicPr>
          <p:cNvPr id="737" name="Google Shape;73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1225" y="1806099"/>
            <a:ext cx="3297390" cy="319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4"/>
          <p:cNvSpPr txBox="1"/>
          <p:nvPr/>
        </p:nvSpPr>
        <p:spPr>
          <a:xfrm>
            <a:off x="133757" y="-21668"/>
            <a:ext cx="235527" cy="173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1A208D"/>
                </a:solidFill>
                <a:latin typeface="Georgia"/>
                <a:ea typeface="Georgia"/>
                <a:cs typeface="Georgia"/>
                <a:sym typeface="Georgia"/>
              </a:rPr>
              <a:t>48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43" name="Google Shape;743;p64"/>
          <p:cNvSpPr txBox="1"/>
          <p:nvPr/>
        </p:nvSpPr>
        <p:spPr>
          <a:xfrm>
            <a:off x="686306" y="282672"/>
            <a:ext cx="7559400" cy="15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6175">
            <a:noAutofit/>
          </a:bodyPr>
          <a:lstStyle/>
          <a:p>
            <a:pPr indent="0" lvl="0" marL="279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CA" sz="2500">
                <a:solidFill>
                  <a:srgbClr val="00688A"/>
                </a:solidFill>
                <a:latin typeface="Georgia"/>
                <a:ea typeface="Georgia"/>
                <a:cs typeface="Georgia"/>
                <a:sym typeface="Georgia"/>
              </a:rPr>
              <a:t>MLP</a:t>
            </a:r>
            <a:endParaRPr sz="2500">
              <a:latin typeface="Georgia"/>
              <a:ea typeface="Georgia"/>
              <a:cs typeface="Georgia"/>
              <a:sym typeface="Georgia"/>
            </a:endParaRPr>
          </a:p>
          <a:p>
            <a:pPr indent="0" lvl="0" marL="63500" marR="50800" rtl="0" algn="l">
              <a:lnSpc>
                <a:spcPct val="1026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a valeur de 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baseline="30000" i="1" lang="fr-CA" sz="2200">
                <a:latin typeface="Calibri"/>
                <a:ea typeface="Calibri"/>
                <a:cs typeface="Calibri"/>
                <a:sym typeface="Calibri"/>
              </a:rPr>
              <a:t>th 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 unité de la couche cachée pour une observation </a:t>
            </a:r>
            <a:r>
              <a:rPr b="1" lang="fr-CA" sz="20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 en entrée est obtenue par composition 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5715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d'un produit point 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aseline="-25000" i="1" lang="fr-CA" sz="2200">
                <a:latin typeface="Calibri"/>
                <a:ea typeface="Calibri"/>
                <a:cs typeface="Calibri"/>
                <a:sym typeface="Calibri"/>
              </a:rPr>
              <a:t>j 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 , entre </a:t>
            </a:r>
            <a:r>
              <a:rPr b="1" lang="fr-CA" sz="2000">
                <a:latin typeface="Georgia"/>
                <a:ea typeface="Georgia"/>
                <a:cs typeface="Georgia"/>
                <a:sym typeface="Georgia"/>
              </a:rPr>
              <a:t>x 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et le vecteur de poids 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4" name="Google Shape;744;p64"/>
          <p:cNvSpPr txBox="1"/>
          <p:nvPr/>
        </p:nvSpPr>
        <p:spPr>
          <a:xfrm>
            <a:off x="824350" y="3944113"/>
            <a:ext cx="68403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et une fonction de transfert bornée, 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aseline="30000" lang="fr-CA" sz="30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 (.</a:t>
            </a: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) : R</a:t>
            </a:r>
            <a:r>
              <a:rPr lang="fr-CA" sz="2000">
                <a:latin typeface="Cambria"/>
                <a:ea typeface="Cambria"/>
                <a:cs typeface="Cambria"/>
                <a:sym typeface="Cambria"/>
              </a:rPr>
              <a:t> → </a:t>
            </a: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R 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45" name="Google Shape;74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64"/>
          <p:cNvSpPr txBox="1"/>
          <p:nvPr>
            <p:ph idx="11" type="ftr"/>
          </p:nvPr>
        </p:nvSpPr>
        <p:spPr>
          <a:xfrm>
            <a:off x="6611643" y="4667295"/>
            <a:ext cx="2674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  <p:pic>
        <p:nvPicPr>
          <p:cNvPr id="747" name="Google Shape;74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2273" y="1947148"/>
            <a:ext cx="4737225" cy="142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7913" y="4357650"/>
            <a:ext cx="3605950" cy="5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64" title="[0,0,0,&quot;https://www.codecogs.com/eqnedit.php?latex=w_j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306" y="282672"/>
            <a:ext cx="277691" cy="211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65"/>
          <p:cNvSpPr txBox="1"/>
          <p:nvPr/>
        </p:nvSpPr>
        <p:spPr>
          <a:xfrm>
            <a:off x="133757" y="-21668"/>
            <a:ext cx="235527" cy="173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1A208D"/>
                </a:solidFill>
                <a:latin typeface="Georgia"/>
                <a:ea typeface="Georgia"/>
                <a:cs typeface="Georgia"/>
                <a:sym typeface="Georgia"/>
              </a:rPr>
              <a:t>49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55" name="Google Shape;755;p65"/>
          <p:cNvSpPr txBox="1"/>
          <p:nvPr/>
        </p:nvSpPr>
        <p:spPr>
          <a:xfrm>
            <a:off x="638569" y="320198"/>
            <a:ext cx="7796331" cy="22857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635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CA" sz="2500">
                <a:solidFill>
                  <a:srgbClr val="00688A"/>
                </a:solidFill>
                <a:latin typeface="Georgia"/>
                <a:ea typeface="Georgia"/>
                <a:cs typeface="Georgia"/>
                <a:sym typeface="Georgia"/>
              </a:rPr>
              <a:t>MLP</a:t>
            </a:r>
            <a:endParaRPr sz="25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Georgia"/>
              <a:ea typeface="Georgia"/>
              <a:cs typeface="Georgia"/>
              <a:sym typeface="Georgia"/>
            </a:endParaRPr>
          </a:p>
          <a:p>
            <a:pPr indent="0" lvl="0" marL="63500" marR="26670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Pour le modèle ci-dessus, la valeur de 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baseline="30000" i="1" lang="fr-CA" sz="2200">
                <a:latin typeface="Calibri"/>
                <a:ea typeface="Calibri"/>
                <a:cs typeface="Calibri"/>
                <a:sym typeface="Calibri"/>
              </a:rPr>
              <a:t>th 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 unité de la couche cachée pour une observation </a:t>
            </a:r>
            <a:r>
              <a:rPr b="1" lang="fr-CA" sz="2000">
                <a:latin typeface="Georgia"/>
                <a:ea typeface="Georgia"/>
                <a:cs typeface="Georgia"/>
                <a:sym typeface="Georgia"/>
              </a:rPr>
              <a:t>x </a:t>
            </a: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= (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x )</a:t>
            </a:r>
            <a:r>
              <a:rPr baseline="-25000" i="1" lang="fr-CA" sz="2200">
                <a:latin typeface="Calibri"/>
                <a:ea typeface="Calibri"/>
                <a:cs typeface="Calibri"/>
                <a:sym typeface="Calibri"/>
              </a:rPr>
              <a:t>ii</a:t>
            </a:r>
            <a:r>
              <a:rPr baseline="-25000" lang="fr-CA" sz="2200">
                <a:latin typeface="Georgia"/>
                <a:ea typeface="Georgia"/>
                <a:cs typeface="Georgia"/>
                <a:sym typeface="Georgia"/>
              </a:rPr>
              <a:t>=1</a:t>
            </a:r>
            <a:r>
              <a:rPr baseline="-25000" i="1" lang="fr-CA" sz="2200">
                <a:latin typeface="Calibri"/>
                <a:ea typeface="Calibri"/>
                <a:cs typeface="Calibri"/>
                <a:sym typeface="Calibri"/>
              </a:rPr>
              <a:t>...d 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 en entrée est obtenue par composition 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571500" marR="50800" rtl="0" algn="l">
              <a:lnSpc>
                <a:spcPct val="102699"/>
              </a:lnSpc>
              <a:spcBef>
                <a:spcPts val="50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Les valeurs des unités de la sortie </a:t>
            </a: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aseline="-25000" lang="fr-CA" sz="2200">
                <a:latin typeface="Georgia"/>
                <a:ea typeface="Georgia"/>
                <a:cs typeface="Georgia"/>
                <a:sym typeface="Georgia"/>
              </a:rPr>
              <a:t>1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 , . . . , h</a:t>
            </a:r>
            <a:r>
              <a:rPr baseline="-25000" i="1" lang="fr-CA" sz="2200">
                <a:latin typeface="Calibri"/>
                <a:ea typeface="Calibri"/>
                <a:cs typeface="Calibri"/>
                <a:sym typeface="Calibri"/>
              </a:rPr>
              <a:t>K 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 ) sont obtenues de la même manière entre le vecteur de la couche cachée 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z</a:t>
            </a:r>
            <a:r>
              <a:rPr baseline="-25000" i="1" lang="fr-CA" sz="2200"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 , j</a:t>
            </a:r>
            <a:r>
              <a:rPr lang="fr-CA" sz="2000">
                <a:latin typeface="Cambria"/>
                <a:ea typeface="Cambria"/>
                <a:cs typeface="Cambria"/>
                <a:sym typeface="Cambria"/>
              </a:rPr>
              <a:t> ∈ </a:t>
            </a: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{0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, . . . ,</a:t>
            </a:r>
            <a:r>
              <a:rPr lang="fr-CA" sz="2000">
                <a:latin typeface="Cambria"/>
                <a:ea typeface="Cambria"/>
                <a:cs typeface="Cambria"/>
                <a:sym typeface="Cambria"/>
              </a:rPr>
              <a:t> ℓ} 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et les poids reliant cette couche à la couche cachée.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6" name="Google Shape;756;p65"/>
          <p:cNvSpPr txBox="1"/>
          <p:nvPr/>
        </p:nvSpPr>
        <p:spPr>
          <a:xfrm>
            <a:off x="790235" y="2995633"/>
            <a:ext cx="75594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1525">
            <a:spAutoFit/>
          </a:bodyPr>
          <a:lstStyle/>
          <a:p>
            <a:pPr indent="-317500" lvl="0" marL="342900" marR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la sortie prédite pour une observation </a:t>
            </a:r>
            <a:r>
              <a:rPr b="1" lang="fr-CA" sz="2000">
                <a:latin typeface="Georgia"/>
                <a:ea typeface="Georgia"/>
                <a:cs typeface="Georgia"/>
                <a:sym typeface="Georgia"/>
              </a:rPr>
              <a:t>x 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est une transformation composite de l'entrée, qui pour le modèle précédent est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57" name="Google Shape;75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65"/>
          <p:cNvSpPr txBox="1"/>
          <p:nvPr>
            <p:ph idx="11" type="ftr"/>
          </p:nvPr>
        </p:nvSpPr>
        <p:spPr>
          <a:xfrm>
            <a:off x="6433043" y="4908970"/>
            <a:ext cx="2674200" cy="1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  <p:pic>
        <p:nvPicPr>
          <p:cNvPr id="759" name="Google Shape;75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1400" y="3761508"/>
            <a:ext cx="7112192" cy="869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66"/>
          <p:cNvSpPr txBox="1"/>
          <p:nvPr/>
        </p:nvSpPr>
        <p:spPr>
          <a:xfrm>
            <a:off x="133757" y="-21668"/>
            <a:ext cx="235527" cy="173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1A208D"/>
                </a:solidFill>
                <a:latin typeface="Georgia"/>
                <a:ea typeface="Georgia"/>
                <a:cs typeface="Georgia"/>
                <a:sym typeface="Georgia"/>
              </a:rPr>
              <a:t>50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65" name="Google Shape;765;p66"/>
          <p:cNvSpPr txBox="1"/>
          <p:nvPr/>
        </p:nvSpPr>
        <p:spPr>
          <a:xfrm>
            <a:off x="803689" y="144413"/>
            <a:ext cx="8340300" cy="3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5850">
            <a:spAutoFit/>
          </a:bodyPr>
          <a:lstStyle/>
          <a:p>
            <a:pPr indent="0" lvl="0" marL="0" marR="7493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CA" sz="2500">
                <a:solidFill>
                  <a:srgbClr val="00688A"/>
                </a:solidFill>
                <a:latin typeface="Georgia"/>
                <a:ea typeface="Georgia"/>
                <a:cs typeface="Georgia"/>
                <a:sym typeface="Georgia"/>
              </a:rPr>
              <a:t>MLP</a:t>
            </a:r>
            <a:endParaRPr sz="2500"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06400" marR="863600" rtl="0" algn="l">
              <a:lnSpc>
                <a:spcPct val="102699"/>
              </a:lnSpc>
              <a:spcBef>
                <a:spcPts val="120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L'algorithme de rétropropagation [</a:t>
            </a:r>
            <a:r>
              <a:rPr lang="fr-CA" sz="2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/>
              </a:rPr>
              <a:t>Rumelhart et al., 1986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] est un moyen efficace d'estimer les paramètres des réseaux nationaux,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06400" marR="660400" rtl="0" algn="l">
              <a:lnSpc>
                <a:spcPct val="102699"/>
              </a:lnSpc>
              <a:spcBef>
                <a:spcPts val="50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Dans le cas d'une classification mono-étiquette, un vecteur indicateur est associé à chaque classe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1435100" rtl="0" algn="l">
              <a:lnSpc>
                <a:spcPct val="102699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06400" marR="1435100" rtl="0" algn="l">
              <a:lnSpc>
                <a:spcPct val="102699"/>
              </a:lnSpc>
              <a:spcBef>
                <a:spcPts val="150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Après la phase de propagation de l'information pour un exemple </a:t>
            </a: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b="1" lang="fr-CA" sz="20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, y</a:t>
            </a: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)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, une erreur est estimée entre la prédiction et la sortie souhaitée.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6" name="Google Shape;766;p66"/>
          <p:cNvSpPr txBox="1"/>
          <p:nvPr>
            <p:ph idx="11" type="ftr"/>
          </p:nvPr>
        </p:nvSpPr>
        <p:spPr>
          <a:xfrm>
            <a:off x="7028368" y="4794970"/>
            <a:ext cx="2674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  <p:pic>
        <p:nvPicPr>
          <p:cNvPr id="767" name="Google Shape;76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575" y="2254150"/>
            <a:ext cx="6297426" cy="67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975" y="3901313"/>
            <a:ext cx="6596900" cy="93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67"/>
          <p:cNvSpPr txBox="1"/>
          <p:nvPr/>
        </p:nvSpPr>
        <p:spPr>
          <a:xfrm>
            <a:off x="133757" y="-21668"/>
            <a:ext cx="235527" cy="173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1A208D"/>
                </a:solidFill>
                <a:latin typeface="Georgia"/>
                <a:ea typeface="Georgia"/>
                <a:cs typeface="Georgia"/>
                <a:sym typeface="Georgia"/>
              </a:rPr>
              <a:t>51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74" name="Google Shape;774;p67"/>
          <p:cNvSpPr txBox="1"/>
          <p:nvPr/>
        </p:nvSpPr>
        <p:spPr>
          <a:xfrm>
            <a:off x="892485" y="183880"/>
            <a:ext cx="7494000" cy="11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7350">
            <a:spAutoFit/>
          </a:bodyPr>
          <a:lstStyle/>
          <a:p>
            <a:pPr indent="0" lvl="0" marL="0" marR="1143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CA" sz="2500">
                <a:solidFill>
                  <a:srgbClr val="00688A"/>
                </a:solidFill>
                <a:latin typeface="Georgia"/>
                <a:ea typeface="Georgia"/>
                <a:cs typeface="Georgia"/>
                <a:sym typeface="Georgia"/>
              </a:rPr>
              <a:t>MLP</a:t>
            </a:r>
            <a:endParaRPr sz="2500"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342900" marR="12700" rtl="0" algn="l">
              <a:lnSpc>
                <a:spcPct val="102699"/>
              </a:lnSpc>
              <a:spcBef>
                <a:spcPts val="90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Les poids sont corrigés en conséquence de la sortie vers l'entrée à l'aide de l'algorithme de descente de gradient.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5" name="Google Shape;775;p67"/>
          <p:cNvSpPr txBox="1"/>
          <p:nvPr/>
        </p:nvSpPr>
        <p:spPr>
          <a:xfrm>
            <a:off x="875820" y="2036768"/>
            <a:ext cx="59601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5825">
            <a:spAutoFit/>
          </a:bodyPr>
          <a:lstStyle/>
          <a:p>
            <a:pPr indent="-317500" lvl="0" marL="368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Utilisation de la règle de la chaîne</a:t>
            </a:r>
            <a:endParaRPr baseline="-25000"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67"/>
          <p:cNvSpPr txBox="1"/>
          <p:nvPr/>
        </p:nvSpPr>
        <p:spPr>
          <a:xfrm>
            <a:off x="892485" y="3716739"/>
            <a:ext cx="7559544" cy="2850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775">
            <a:spAutoFit/>
          </a:bodyPr>
          <a:lstStyle/>
          <a:p>
            <a:pPr indent="-3175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Dans le cas où l'unité 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j 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se trouve sur la couche de sortie, nous avons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7" name="Google Shape;777;p67"/>
          <p:cNvSpPr txBox="1"/>
          <p:nvPr/>
        </p:nvSpPr>
        <p:spPr>
          <a:xfrm>
            <a:off x="7061030" y="4213724"/>
            <a:ext cx="127210" cy="2850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77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8" name="Google Shape;77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6219" y="1491650"/>
            <a:ext cx="2381506" cy="5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0257" y="2585595"/>
            <a:ext cx="3516844" cy="9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3425" y="4051125"/>
            <a:ext cx="5770800" cy="101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/>
        </p:nvSpPr>
        <p:spPr>
          <a:xfrm>
            <a:off x="179855" y="-21668"/>
            <a:ext cx="1437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1A208D"/>
                </a:solidFill>
                <a:latin typeface="Georgia"/>
                <a:ea typeface="Georgia"/>
                <a:cs typeface="Georgia"/>
                <a:sym typeface="Georgia"/>
              </a:rPr>
              <a:t>2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8" name="Google Shape;158;p23"/>
          <p:cNvSpPr txBox="1"/>
          <p:nvPr>
            <p:ph type="title"/>
          </p:nvPr>
        </p:nvSpPr>
        <p:spPr>
          <a:xfrm>
            <a:off x="510099" y="320198"/>
            <a:ext cx="81237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146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Qu'est-ce que l'apprentissage automatique ?</a:t>
            </a:r>
            <a:endParaRPr/>
          </a:p>
        </p:txBody>
      </p:sp>
      <p:pic>
        <p:nvPicPr>
          <p:cNvPr id="159" name="Google Shape;15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7050" y="1197398"/>
            <a:ext cx="4289240" cy="3431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68"/>
          <p:cNvSpPr txBox="1"/>
          <p:nvPr/>
        </p:nvSpPr>
        <p:spPr>
          <a:xfrm>
            <a:off x="133757" y="-21668"/>
            <a:ext cx="235527" cy="173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1A208D"/>
                </a:solidFill>
                <a:latin typeface="Georgia"/>
                <a:ea typeface="Georgia"/>
                <a:cs typeface="Georgia"/>
                <a:sym typeface="Georgia"/>
              </a:rPr>
              <a:t>52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86" name="Google Shape;786;p68"/>
          <p:cNvSpPr txBox="1"/>
          <p:nvPr/>
        </p:nvSpPr>
        <p:spPr>
          <a:xfrm>
            <a:off x="4090867" y="320198"/>
            <a:ext cx="958481" cy="3633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CA" sz="2500">
                <a:solidFill>
                  <a:srgbClr val="00688A"/>
                </a:solidFill>
                <a:latin typeface="Georgia"/>
                <a:ea typeface="Georgia"/>
                <a:cs typeface="Georgia"/>
                <a:sym typeface="Georgia"/>
              </a:rPr>
              <a:t>MLP</a:t>
            </a:r>
            <a:endParaRPr sz="25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87" name="Google Shape;787;p68"/>
          <p:cNvSpPr txBox="1"/>
          <p:nvPr/>
        </p:nvSpPr>
        <p:spPr>
          <a:xfrm>
            <a:off x="892485" y="1300899"/>
            <a:ext cx="7169098" cy="540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-317500" lvl="0" marL="342900" marR="1270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Si l'unité 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j 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se trouve sur la couche cachée, nous avons, en appliquant à nouveau la règle de la chaîne 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8" name="Google Shape;788;p68"/>
          <p:cNvSpPr txBox="1"/>
          <p:nvPr/>
        </p:nvSpPr>
        <p:spPr>
          <a:xfrm>
            <a:off x="1238342" y="3374720"/>
            <a:ext cx="7098565" cy="540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0" lvl="0" marL="25400" marR="1270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où 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Af </a:t>
            </a: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) 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est l'ensemble des unités qui se trouvent sur la couche qui succède à celle contenant l'unité 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j.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89" name="Google Shape;789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68"/>
          <p:cNvSpPr txBox="1"/>
          <p:nvPr>
            <p:ph idx="11" type="ftr"/>
          </p:nvPr>
        </p:nvSpPr>
        <p:spPr>
          <a:xfrm>
            <a:off x="6433043" y="4908970"/>
            <a:ext cx="2674200" cy="1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  <p:pic>
        <p:nvPicPr>
          <p:cNvPr id="791" name="Google Shape;79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9700" y="1968487"/>
            <a:ext cx="4441450" cy="14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69"/>
          <p:cNvSpPr txBox="1"/>
          <p:nvPr/>
        </p:nvSpPr>
        <p:spPr>
          <a:xfrm>
            <a:off x="133757" y="-21668"/>
            <a:ext cx="235527" cy="173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1A208D"/>
                </a:solidFill>
                <a:latin typeface="Georgia"/>
                <a:ea typeface="Georgia"/>
                <a:cs typeface="Georgia"/>
                <a:sym typeface="Georgia"/>
              </a:rPr>
              <a:t>53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97" name="Google Shape;797;p69"/>
          <p:cNvSpPr/>
          <p:nvPr/>
        </p:nvSpPr>
        <p:spPr>
          <a:xfrm>
            <a:off x="5352486" y="1136877"/>
            <a:ext cx="6298" cy="4719"/>
          </a:xfrm>
          <a:custGeom>
            <a:rect b="b" l="l" r="r" t="t"/>
            <a:pathLst>
              <a:path extrusionOk="0" h="3175" w="3175">
                <a:moveTo>
                  <a:pt x="0" y="1458"/>
                </a:moveTo>
                <a:lnTo>
                  <a:pt x="0" y="2255"/>
                </a:lnTo>
                <a:lnTo>
                  <a:pt x="659" y="2917"/>
                </a:lnTo>
                <a:lnTo>
                  <a:pt x="1458" y="2917"/>
                </a:lnTo>
                <a:lnTo>
                  <a:pt x="2255" y="2917"/>
                </a:lnTo>
                <a:lnTo>
                  <a:pt x="2917" y="2255"/>
                </a:lnTo>
                <a:lnTo>
                  <a:pt x="2917" y="1458"/>
                </a:lnTo>
                <a:lnTo>
                  <a:pt x="2917" y="662"/>
                </a:lnTo>
                <a:lnTo>
                  <a:pt x="2255" y="0"/>
                </a:lnTo>
                <a:lnTo>
                  <a:pt x="1458" y="0"/>
                </a:lnTo>
                <a:lnTo>
                  <a:pt x="659" y="0"/>
                </a:lnTo>
                <a:lnTo>
                  <a:pt x="0" y="662"/>
                </a:lnTo>
                <a:lnTo>
                  <a:pt x="0" y="1458"/>
                </a:lnTo>
                <a:close/>
              </a:path>
            </a:pathLst>
          </a:custGeom>
          <a:noFill/>
          <a:ln cap="flat" cmpd="sng" w="10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798" name="Google Shape;798;p69"/>
          <p:cNvSpPr/>
          <p:nvPr/>
        </p:nvSpPr>
        <p:spPr>
          <a:xfrm>
            <a:off x="5352486" y="762321"/>
            <a:ext cx="6298" cy="4719"/>
          </a:xfrm>
          <a:custGeom>
            <a:rect b="b" l="l" r="r" t="t"/>
            <a:pathLst>
              <a:path extrusionOk="0" h="3175" w="3175">
                <a:moveTo>
                  <a:pt x="0" y="1458"/>
                </a:moveTo>
                <a:lnTo>
                  <a:pt x="0" y="2275"/>
                </a:lnTo>
                <a:lnTo>
                  <a:pt x="659" y="2946"/>
                </a:lnTo>
                <a:lnTo>
                  <a:pt x="1458" y="2946"/>
                </a:lnTo>
                <a:lnTo>
                  <a:pt x="2255" y="2946"/>
                </a:lnTo>
                <a:lnTo>
                  <a:pt x="2917" y="2275"/>
                </a:lnTo>
                <a:lnTo>
                  <a:pt x="2917" y="1458"/>
                </a:lnTo>
                <a:lnTo>
                  <a:pt x="2917" y="671"/>
                </a:lnTo>
                <a:lnTo>
                  <a:pt x="2255" y="0"/>
                </a:lnTo>
                <a:lnTo>
                  <a:pt x="1458" y="0"/>
                </a:lnTo>
                <a:lnTo>
                  <a:pt x="659" y="0"/>
                </a:lnTo>
                <a:lnTo>
                  <a:pt x="0" y="671"/>
                </a:lnTo>
                <a:lnTo>
                  <a:pt x="0" y="1458"/>
                </a:lnTo>
                <a:close/>
              </a:path>
            </a:pathLst>
          </a:custGeom>
          <a:noFill/>
          <a:ln cap="flat" cmpd="sng" w="10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799" name="Google Shape;799;p69"/>
          <p:cNvSpPr txBox="1"/>
          <p:nvPr>
            <p:ph type="title"/>
          </p:nvPr>
        </p:nvSpPr>
        <p:spPr>
          <a:xfrm>
            <a:off x="1182674" y="320198"/>
            <a:ext cx="67749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La rétropropagation en un coup d'œil (1986)</a:t>
            </a:r>
            <a:endParaRPr/>
          </a:p>
          <a:p>
            <a:pPr indent="0" lvl="0" marL="0" marR="508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00" name="Google Shape;800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69"/>
          <p:cNvSpPr txBox="1"/>
          <p:nvPr>
            <p:ph idx="11" type="ftr"/>
          </p:nvPr>
        </p:nvSpPr>
        <p:spPr>
          <a:xfrm>
            <a:off x="6529793" y="4765195"/>
            <a:ext cx="2674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  <p:pic>
        <p:nvPicPr>
          <p:cNvPr id="802" name="Google Shape;80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6475" y="1265761"/>
            <a:ext cx="5229000" cy="3154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70"/>
          <p:cNvSpPr txBox="1"/>
          <p:nvPr/>
        </p:nvSpPr>
        <p:spPr>
          <a:xfrm>
            <a:off x="133757" y="-21668"/>
            <a:ext cx="235527" cy="173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1A208D"/>
                </a:solidFill>
                <a:latin typeface="Georgia"/>
                <a:ea typeface="Georgia"/>
                <a:cs typeface="Georgia"/>
                <a:sym typeface="Georgia"/>
              </a:rPr>
              <a:t>54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08" name="Google Shape;808;p70"/>
          <p:cNvSpPr txBox="1"/>
          <p:nvPr>
            <p:ph type="title"/>
          </p:nvPr>
        </p:nvSpPr>
        <p:spPr>
          <a:xfrm>
            <a:off x="1062518" y="320198"/>
            <a:ext cx="70155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00">
            <a:spAutoFit/>
          </a:bodyPr>
          <a:lstStyle/>
          <a:p>
            <a:pPr indent="-1079500" lvl="0" marL="1104900" marR="12700" rtl="0" algn="l">
              <a:lnSpc>
                <a:spcPct val="106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Le MLP avec une couche cachée est un approximateur universel (1989-1991)</a:t>
            </a:r>
            <a:endParaRPr/>
          </a:p>
        </p:txBody>
      </p:sp>
      <p:grpSp>
        <p:nvGrpSpPr>
          <p:cNvPr id="809" name="Google Shape;809;p70"/>
          <p:cNvGrpSpPr/>
          <p:nvPr/>
        </p:nvGrpSpPr>
        <p:grpSpPr>
          <a:xfrm>
            <a:off x="613377" y="1807679"/>
            <a:ext cx="7913462" cy="1922967"/>
            <a:chOff x="309244" y="1216278"/>
            <a:chExt cx="3989704" cy="1293848"/>
          </a:xfrm>
        </p:grpSpPr>
        <p:sp>
          <p:nvSpPr>
            <p:cNvPr id="810" name="Google Shape;810;p70"/>
            <p:cNvSpPr/>
            <p:nvPr/>
          </p:nvSpPr>
          <p:spPr>
            <a:xfrm>
              <a:off x="309244" y="1216278"/>
              <a:ext cx="3989704" cy="201930"/>
            </a:xfrm>
            <a:custGeom>
              <a:rect b="b" l="l" r="r" t="t"/>
              <a:pathLst>
                <a:path extrusionOk="0" h="201930" w="3989704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201814"/>
                  </a:lnTo>
                  <a:lnTo>
                    <a:pt x="3989652" y="201814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F8DCD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/>
            </a:p>
          </p:txBody>
        </p:sp>
        <p:pic>
          <p:nvPicPr>
            <p:cNvPr id="811" name="Google Shape;811;p7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9245" y="1405445"/>
              <a:ext cx="3989651" cy="506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2" name="Google Shape;812;p70"/>
            <p:cNvSpPr/>
            <p:nvPr/>
          </p:nvSpPr>
          <p:spPr>
            <a:xfrm>
              <a:off x="309244" y="1449676"/>
              <a:ext cx="3989704" cy="1060450"/>
            </a:xfrm>
            <a:custGeom>
              <a:rect b="b" l="l" r="r" t="t"/>
              <a:pathLst>
                <a:path extrusionOk="0" h="1060450" w="3989704">
                  <a:moveTo>
                    <a:pt x="3989652" y="0"/>
                  </a:moveTo>
                  <a:lnTo>
                    <a:pt x="0" y="0"/>
                  </a:lnTo>
                  <a:lnTo>
                    <a:pt x="0" y="1009551"/>
                  </a:lnTo>
                  <a:lnTo>
                    <a:pt x="4008" y="1029276"/>
                  </a:lnTo>
                  <a:lnTo>
                    <a:pt x="14922" y="1045429"/>
                  </a:lnTo>
                  <a:lnTo>
                    <a:pt x="31075" y="1056343"/>
                  </a:lnTo>
                  <a:lnTo>
                    <a:pt x="50800" y="1060352"/>
                  </a:lnTo>
                  <a:lnTo>
                    <a:pt x="3938852" y="1060352"/>
                  </a:lnTo>
                  <a:lnTo>
                    <a:pt x="3958576" y="1056343"/>
                  </a:lnTo>
                  <a:lnTo>
                    <a:pt x="3974729" y="1045429"/>
                  </a:lnTo>
                  <a:lnTo>
                    <a:pt x="3985644" y="1029276"/>
                  </a:lnTo>
                  <a:lnTo>
                    <a:pt x="3989652" y="1009551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FCF3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/>
            </a:p>
          </p:txBody>
        </p:sp>
      </p:grpSp>
      <p:sp>
        <p:nvSpPr>
          <p:cNvPr id="813" name="Google Shape;813;p70"/>
          <p:cNvSpPr txBox="1"/>
          <p:nvPr/>
        </p:nvSpPr>
        <p:spPr>
          <a:xfrm>
            <a:off x="562998" y="1688235"/>
            <a:ext cx="7725900" cy="3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0050">
            <a:spAutoFit/>
          </a:bodyPr>
          <a:lstStyle/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CA" sz="2000">
                <a:solidFill>
                  <a:srgbClr val="D41700"/>
                </a:solidFill>
                <a:latin typeface="Georgia"/>
                <a:ea typeface="Georgia"/>
                <a:cs typeface="Georgia"/>
                <a:sym typeface="Georgia"/>
              </a:rPr>
              <a:t>Théorème (Cybenko, Hornik &amp; Funahashi)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indent="0" lvl="0" marL="139700" marR="127000" rtl="0" algn="l">
              <a:lnSpc>
                <a:spcPct val="102699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i="1" lang="fr-CA" sz="2000">
                <a:latin typeface="Palatino Linotype"/>
                <a:ea typeface="Palatino Linotype"/>
                <a:cs typeface="Palatino Linotype"/>
                <a:sym typeface="Palatino Linotype"/>
              </a:rPr>
              <a:t>Pour toute fonction continue 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i="1" lang="fr-CA" sz="2000">
                <a:latin typeface="Palatino Linotype"/>
                <a:ea typeface="Palatino Linotype"/>
                <a:cs typeface="Palatino Linotype"/>
                <a:sym typeface="Palatino Linotype"/>
              </a:rPr>
              <a:t>sur des sous-ensembles compacts de </a:t>
            </a: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R</a:t>
            </a:r>
            <a:r>
              <a:rPr baseline="30000" i="1" lang="fr-CA" sz="2200"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i="1" lang="fr-CA" sz="2000">
                <a:latin typeface="Palatino Linotype"/>
                <a:ea typeface="Palatino Linotype"/>
                <a:cs typeface="Palatino Linotype"/>
                <a:sym typeface="Palatino Linotype"/>
              </a:rPr>
              <a:t> . Pour toute fonction non polynomiale d'activation admissible 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aseline="30000" lang="fr-CA" sz="3000">
                <a:latin typeface="Georgia"/>
                <a:ea typeface="Georgia"/>
                <a:cs typeface="Georgia"/>
                <a:sym typeface="Georgia"/>
              </a:rPr>
              <a:t>¯ </a:t>
            </a:r>
            <a:r>
              <a:rPr i="1" lang="fr-CA" sz="2000">
                <a:latin typeface="Palatino Linotype"/>
                <a:ea typeface="Palatino Linotype"/>
                <a:cs typeface="Palatino Linotype"/>
                <a:sym typeface="Palatino Linotype"/>
              </a:rPr>
              <a:t> ;</a:t>
            </a:r>
            <a:r>
              <a:rPr i="1" lang="fr-CA" sz="2000">
                <a:latin typeface="Palatino Linotype"/>
                <a:ea typeface="Palatino Linotype"/>
                <a:cs typeface="Palatino Linotype"/>
                <a:sym typeface="Palatino Linotype"/>
              </a:rPr>
              <a:t> il existe 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h </a:t>
            </a:r>
            <a:r>
              <a:rPr i="1" lang="fr-CA" sz="2000">
                <a:latin typeface="Palatino Linotype"/>
                <a:ea typeface="Palatino Linotype"/>
                <a:cs typeface="Palatino Linotype"/>
                <a:sym typeface="Palatino Linotype"/>
              </a:rPr>
              <a:t>; 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fr-CA" sz="2200">
                <a:latin typeface="Georgia"/>
                <a:ea typeface="Georgia"/>
                <a:cs typeface="Georgia"/>
                <a:sym typeface="Georgia"/>
              </a:rPr>
              <a:t>1 </a:t>
            </a:r>
            <a:r>
              <a:rPr lang="fr-CA" sz="2000">
                <a:latin typeface="Cambria"/>
                <a:ea typeface="Cambria"/>
                <a:cs typeface="Cambria"/>
                <a:sym typeface="Cambria"/>
              </a:rPr>
              <a:t> ∈ </a:t>
            </a: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R</a:t>
            </a:r>
            <a:r>
              <a:rPr baseline="30000" i="1" lang="fr-CA" sz="2200"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aseline="30000" lang="fr-CA" sz="2200">
                <a:latin typeface="Cambria"/>
                <a:ea typeface="Cambria"/>
                <a:cs typeface="Cambria"/>
                <a:sym typeface="Cambria"/>
              </a:rPr>
              <a:t>×</a:t>
            </a:r>
            <a:r>
              <a:rPr baseline="30000" i="1" lang="fr-CA" sz="2200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 , b</a:t>
            </a:r>
            <a:r>
              <a:rPr lang="fr-CA" sz="2000">
                <a:latin typeface="Cambria"/>
                <a:ea typeface="Cambria"/>
                <a:cs typeface="Cambria"/>
                <a:sym typeface="Cambria"/>
              </a:rPr>
              <a:t> ∈ </a:t>
            </a: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R</a:t>
            </a:r>
            <a:r>
              <a:rPr baseline="30000" i="1" lang="fr-CA" sz="2200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 , c</a:t>
            </a:r>
            <a:r>
              <a:rPr lang="fr-CA" sz="2000">
                <a:latin typeface="Cambria"/>
                <a:ea typeface="Cambria"/>
                <a:cs typeface="Cambria"/>
                <a:sym typeface="Cambria"/>
              </a:rPr>
              <a:t> ∈ </a:t>
            </a: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R </a:t>
            </a:r>
            <a:r>
              <a:rPr i="1" lang="fr-CA" sz="2000">
                <a:latin typeface="Palatino Linotype"/>
                <a:ea typeface="Palatino Linotype"/>
                <a:cs typeface="Palatino Linotype"/>
                <a:sym typeface="Palatino Linotype"/>
              </a:rPr>
              <a:t>et 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fr-CA" sz="2200">
                <a:latin typeface="Georgia"/>
                <a:ea typeface="Georgia"/>
                <a:cs typeface="Georgia"/>
                <a:sym typeface="Georgia"/>
              </a:rPr>
              <a:t>2 </a:t>
            </a:r>
            <a:r>
              <a:rPr lang="fr-CA" sz="2000">
                <a:latin typeface="Cambria"/>
                <a:ea typeface="Cambria"/>
                <a:cs typeface="Cambria"/>
                <a:sym typeface="Cambria"/>
              </a:rPr>
              <a:t> ∈ </a:t>
            </a: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R</a:t>
            </a:r>
            <a:r>
              <a:rPr baseline="30000" i="1" lang="fr-CA" sz="2200">
                <a:latin typeface="Calibri"/>
                <a:ea typeface="Calibri"/>
                <a:cs typeface="Calibri"/>
                <a:sym typeface="Calibri"/>
              </a:rPr>
              <a:t>h </a:t>
            </a:r>
            <a:r>
              <a:rPr i="1" lang="fr-CA" sz="2000">
                <a:latin typeface="Palatino Linotype"/>
                <a:ea typeface="Palatino Linotype"/>
                <a:cs typeface="Palatino Linotype"/>
                <a:sym typeface="Palatino Linotype"/>
              </a:rPr>
              <a:t> tels que</a:t>
            </a:r>
            <a:endParaRPr i="1"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139700" marR="127000" rtl="0" algn="l">
              <a:lnSpc>
                <a:spcPct val="102699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139700" marR="127000" rtl="0" algn="l">
              <a:lnSpc>
                <a:spcPct val="102699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266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4" name="Google Shape;814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70"/>
          <p:cNvSpPr txBox="1"/>
          <p:nvPr>
            <p:ph idx="11" type="ftr"/>
          </p:nvPr>
        </p:nvSpPr>
        <p:spPr>
          <a:xfrm>
            <a:off x="6469793" y="4762345"/>
            <a:ext cx="2674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  <p:pic>
        <p:nvPicPr>
          <p:cNvPr id="816" name="Google Shape;816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2022" y="3990122"/>
            <a:ext cx="6193674" cy="36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71"/>
          <p:cNvSpPr txBox="1"/>
          <p:nvPr/>
        </p:nvSpPr>
        <p:spPr>
          <a:xfrm>
            <a:off x="133757" y="-21668"/>
            <a:ext cx="235527" cy="173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1A208D"/>
                </a:solidFill>
                <a:latin typeface="Georgia"/>
                <a:ea typeface="Georgia"/>
                <a:cs typeface="Georgia"/>
                <a:sym typeface="Georgia"/>
              </a:rPr>
              <a:t>55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22" name="Google Shape;822;p71"/>
          <p:cNvSpPr txBox="1"/>
          <p:nvPr>
            <p:ph type="title"/>
          </p:nvPr>
        </p:nvSpPr>
        <p:spPr>
          <a:xfrm>
            <a:off x="271045" y="320198"/>
            <a:ext cx="85974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00">
            <a:spAutoFit/>
          </a:bodyPr>
          <a:lstStyle/>
          <a:p>
            <a:pPr indent="-3390900" lvl="0" marL="3416300" marR="12700" rtl="0" algn="l">
              <a:lnSpc>
                <a:spcPct val="106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LeNet, un réseau national convolutionnel pour la reconnaissance des chiffres (1997)</a:t>
            </a:r>
            <a:endParaRPr/>
          </a:p>
        </p:txBody>
      </p:sp>
      <p:pic>
        <p:nvPicPr>
          <p:cNvPr id="823" name="Google Shape;823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7421" y="1282800"/>
            <a:ext cx="6165201" cy="353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71"/>
          <p:cNvSpPr txBox="1"/>
          <p:nvPr>
            <p:ph idx="11" type="ftr"/>
          </p:nvPr>
        </p:nvSpPr>
        <p:spPr>
          <a:xfrm>
            <a:off x="6433043" y="4908970"/>
            <a:ext cx="2674200" cy="1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72"/>
          <p:cNvSpPr txBox="1"/>
          <p:nvPr/>
        </p:nvSpPr>
        <p:spPr>
          <a:xfrm>
            <a:off x="133757" y="-21668"/>
            <a:ext cx="2355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1A208D"/>
                </a:solidFill>
                <a:latin typeface="Georgia"/>
                <a:ea typeface="Georgia"/>
                <a:cs typeface="Georgia"/>
                <a:sym typeface="Georgia"/>
              </a:rPr>
              <a:t>55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31" name="Google Shape;831;p72"/>
          <p:cNvSpPr txBox="1"/>
          <p:nvPr>
            <p:ph type="title"/>
          </p:nvPr>
        </p:nvSpPr>
        <p:spPr>
          <a:xfrm>
            <a:off x="271045" y="320198"/>
            <a:ext cx="85974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00">
            <a:spAutoFit/>
          </a:bodyPr>
          <a:lstStyle/>
          <a:p>
            <a:pPr indent="-3390900" lvl="0" marL="4787900" marR="12700" rtl="0" algn="l">
              <a:lnSpc>
                <a:spcPct val="106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Réseau Convolutionnel : Principe</a:t>
            </a:r>
            <a:endParaRPr/>
          </a:p>
        </p:txBody>
      </p:sp>
      <p:pic>
        <p:nvPicPr>
          <p:cNvPr id="832" name="Google Shape;832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72"/>
          <p:cNvSpPr txBox="1"/>
          <p:nvPr>
            <p:ph idx="11" type="ftr"/>
          </p:nvPr>
        </p:nvSpPr>
        <p:spPr>
          <a:xfrm>
            <a:off x="6433043" y="4908970"/>
            <a:ext cx="2674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  <p:pic>
        <p:nvPicPr>
          <p:cNvPr id="834" name="Google Shape;83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7549" y="931674"/>
            <a:ext cx="6769851" cy="352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73"/>
          <p:cNvSpPr txBox="1"/>
          <p:nvPr/>
        </p:nvSpPr>
        <p:spPr>
          <a:xfrm>
            <a:off x="133757" y="-21668"/>
            <a:ext cx="2355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1A208D"/>
                </a:solidFill>
                <a:latin typeface="Georgia"/>
                <a:ea typeface="Georgia"/>
                <a:cs typeface="Georgia"/>
                <a:sym typeface="Georgia"/>
              </a:rPr>
              <a:t>55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40" name="Google Shape;840;p73"/>
          <p:cNvSpPr txBox="1"/>
          <p:nvPr>
            <p:ph type="title"/>
          </p:nvPr>
        </p:nvSpPr>
        <p:spPr>
          <a:xfrm>
            <a:off x="271045" y="320198"/>
            <a:ext cx="85974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00">
            <a:spAutoFit/>
          </a:bodyPr>
          <a:lstStyle/>
          <a:p>
            <a:pPr indent="-3390900" lvl="0" marL="4787900" marR="12700" rtl="0" algn="l">
              <a:lnSpc>
                <a:spcPct val="106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Réseau Convolutionnel : Principe</a:t>
            </a:r>
            <a:endParaRPr/>
          </a:p>
        </p:txBody>
      </p:sp>
      <p:pic>
        <p:nvPicPr>
          <p:cNvPr id="841" name="Google Shape;841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73"/>
          <p:cNvSpPr txBox="1"/>
          <p:nvPr>
            <p:ph idx="11" type="ftr"/>
          </p:nvPr>
        </p:nvSpPr>
        <p:spPr>
          <a:xfrm>
            <a:off x="6433043" y="4908970"/>
            <a:ext cx="2674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  <p:pic>
        <p:nvPicPr>
          <p:cNvPr id="843" name="Google Shape;843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050" y="1008899"/>
            <a:ext cx="3334325" cy="17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8403" y="2407602"/>
            <a:ext cx="4289999" cy="217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74"/>
          <p:cNvSpPr txBox="1"/>
          <p:nvPr/>
        </p:nvSpPr>
        <p:spPr>
          <a:xfrm>
            <a:off x="133757" y="-21668"/>
            <a:ext cx="235527" cy="173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1A208D"/>
                </a:solidFill>
                <a:latin typeface="Georgia"/>
                <a:ea typeface="Georgia"/>
                <a:cs typeface="Georgia"/>
                <a:sym typeface="Georgia"/>
              </a:rPr>
              <a:t>75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50" name="Google Shape;850;p74"/>
          <p:cNvSpPr txBox="1"/>
          <p:nvPr>
            <p:ph type="title"/>
          </p:nvPr>
        </p:nvSpPr>
        <p:spPr>
          <a:xfrm>
            <a:off x="510099" y="320198"/>
            <a:ext cx="81237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132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Minimisation des risques structurels</a:t>
            </a:r>
            <a:endParaRPr/>
          </a:p>
        </p:txBody>
      </p:sp>
      <p:sp>
        <p:nvSpPr>
          <p:cNvPr id="851" name="Google Shape;851;p74"/>
          <p:cNvSpPr txBox="1"/>
          <p:nvPr/>
        </p:nvSpPr>
        <p:spPr>
          <a:xfrm>
            <a:off x="688949" y="1037400"/>
            <a:ext cx="5177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77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52" name="Google Shape;852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3205" y="1332082"/>
            <a:ext cx="4045338" cy="3576931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74"/>
          <p:cNvSpPr txBox="1"/>
          <p:nvPr/>
        </p:nvSpPr>
        <p:spPr>
          <a:xfrm>
            <a:off x="688949" y="4097453"/>
            <a:ext cx="7695570" cy="540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0" lvl="0" marL="25400" marR="1270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L'apprentissage est un compromis entre une faible erreur empirique et une grande complexité de la classe de fonctions utilisée.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54" name="Google Shape;854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74"/>
          <p:cNvSpPr txBox="1"/>
          <p:nvPr>
            <p:ph idx="11" type="ftr"/>
          </p:nvPr>
        </p:nvSpPr>
        <p:spPr>
          <a:xfrm>
            <a:off x="6514893" y="4804795"/>
            <a:ext cx="2674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75"/>
          <p:cNvSpPr txBox="1"/>
          <p:nvPr/>
        </p:nvSpPr>
        <p:spPr>
          <a:xfrm>
            <a:off x="133757" y="-21668"/>
            <a:ext cx="235527" cy="173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1A208D"/>
                </a:solidFill>
                <a:latin typeface="Georgia"/>
                <a:ea typeface="Georgia"/>
                <a:cs typeface="Georgia"/>
                <a:sym typeface="Georgia"/>
              </a:rPr>
              <a:t>76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61" name="Google Shape;861;p75"/>
          <p:cNvSpPr txBox="1"/>
          <p:nvPr>
            <p:ph type="title"/>
          </p:nvPr>
        </p:nvSpPr>
        <p:spPr>
          <a:xfrm>
            <a:off x="510099" y="320198"/>
            <a:ext cx="81237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         Régularisation pour le risque</a:t>
            </a:r>
            <a:r>
              <a:rPr lang="fr-CA"/>
              <a:t> </a:t>
            </a:r>
            <a:r>
              <a:rPr lang="fr-CA"/>
              <a:t>empirique</a:t>
            </a:r>
            <a:endParaRPr/>
          </a:p>
        </p:txBody>
      </p:sp>
      <p:sp>
        <p:nvSpPr>
          <p:cNvPr id="862" name="Google Shape;862;p75"/>
          <p:cNvSpPr txBox="1"/>
          <p:nvPr/>
        </p:nvSpPr>
        <p:spPr>
          <a:xfrm>
            <a:off x="892485" y="1120074"/>
            <a:ext cx="7526700" cy="16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-317500" lvl="0" marL="342900" marR="16510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Trouver un prédicteur en minimisant le </a:t>
            </a:r>
            <a:r>
              <a:rPr b="1" lang="fr-CA" sz="2000">
                <a:latin typeface="Times New Roman"/>
                <a:ea typeface="Times New Roman"/>
                <a:cs typeface="Times New Roman"/>
                <a:sym typeface="Times New Roman"/>
              </a:rPr>
              <a:t>risque empirique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 avec une pénalité supplémentaire pour la taille du modèle,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342900" marR="12700" rtl="0" algn="l">
              <a:lnSpc>
                <a:spcPct val="102699"/>
              </a:lnSpc>
              <a:spcBef>
                <a:spcPts val="50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Une approche simple consiste à choisir une grande classe de fonctions </a:t>
            </a:r>
            <a:r>
              <a:rPr lang="fr-CA" sz="2000">
                <a:latin typeface="Cambria"/>
                <a:ea typeface="Cambria"/>
                <a:cs typeface="Cambria"/>
                <a:sym typeface="Cambria"/>
              </a:rPr>
              <a:t>F 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et à définir sur </a:t>
            </a:r>
            <a:r>
              <a:rPr lang="fr-CA" sz="2000">
                <a:latin typeface="Cambria"/>
                <a:ea typeface="Cambria"/>
                <a:cs typeface="Cambria"/>
                <a:sym typeface="Cambria"/>
              </a:rPr>
              <a:t>F 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un </a:t>
            </a:r>
            <a:r>
              <a:rPr i="1" lang="fr-CA" sz="2000">
                <a:latin typeface="Palatino Linotype"/>
                <a:ea typeface="Palatino Linotype"/>
                <a:cs typeface="Palatino Linotype"/>
                <a:sym typeface="Palatino Linotype"/>
              </a:rPr>
              <a:t>régularisateur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, typiquement une norme </a:t>
            </a:r>
            <a:r>
              <a:rPr lang="fr-CA" sz="2000">
                <a:latin typeface="Cambria"/>
                <a:ea typeface="Cambria"/>
                <a:cs typeface="Cambria"/>
                <a:sym typeface="Cambria"/>
              </a:rPr>
              <a:t>|| 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g </a:t>
            </a:r>
            <a:r>
              <a:rPr lang="fr-CA" sz="2000">
                <a:latin typeface="Cambria"/>
                <a:ea typeface="Cambria"/>
                <a:cs typeface="Cambria"/>
                <a:sym typeface="Cambria"/>
              </a:rPr>
              <a:t>||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, puis à minimiser le risque empirique régularisé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3" name="Google Shape;863;p75"/>
          <p:cNvSpPr txBox="1"/>
          <p:nvPr/>
        </p:nvSpPr>
        <p:spPr>
          <a:xfrm>
            <a:off x="6455712" y="2661991"/>
            <a:ext cx="11700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775">
            <a:spAutoFit/>
          </a:bodyPr>
          <a:lstStyle/>
          <a:p>
            <a:pPr indent="0" lvl="0" marL="63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64" name="Google Shape;864;p75"/>
          <p:cNvSpPr txBox="1"/>
          <p:nvPr/>
        </p:nvSpPr>
        <p:spPr>
          <a:xfrm>
            <a:off x="892485" y="3390575"/>
            <a:ext cx="6849181" cy="7965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-317500" lvl="0" marL="342900" marR="1270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Le paramètre hyper, ou </a:t>
            </a:r>
            <a:r>
              <a:rPr i="1" lang="fr-CA" sz="2000">
                <a:latin typeface="Palatino Linotype"/>
                <a:ea typeface="Palatino Linotype"/>
                <a:cs typeface="Palatino Linotype"/>
                <a:sym typeface="Palatino Linotype"/>
              </a:rPr>
              <a:t>paramètre de régularisation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, permet de choisir le bon compromis entre ajustement et complexité.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65" name="Google Shape;865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75"/>
          <p:cNvSpPr txBox="1"/>
          <p:nvPr>
            <p:ph idx="11" type="ftr"/>
          </p:nvPr>
        </p:nvSpPr>
        <p:spPr>
          <a:xfrm>
            <a:off x="6529793" y="4762345"/>
            <a:ext cx="2674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  <p:pic>
        <p:nvPicPr>
          <p:cNvPr id="867" name="Google Shape;867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7937" y="2707250"/>
            <a:ext cx="4555774" cy="73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76"/>
          <p:cNvSpPr txBox="1"/>
          <p:nvPr/>
        </p:nvSpPr>
        <p:spPr>
          <a:xfrm>
            <a:off x="133757" y="-21668"/>
            <a:ext cx="235527" cy="173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1A208D"/>
                </a:solidFill>
                <a:latin typeface="Georgia"/>
                <a:ea typeface="Georgia"/>
                <a:cs typeface="Georgia"/>
                <a:sym typeface="Georgia"/>
              </a:rPr>
              <a:t>77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73" name="Google Shape;873;p76"/>
          <p:cNvSpPr txBox="1"/>
          <p:nvPr>
            <p:ph type="title"/>
          </p:nvPr>
        </p:nvSpPr>
        <p:spPr>
          <a:xfrm>
            <a:off x="1545663" y="320198"/>
            <a:ext cx="60495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00">
            <a:spAutoFit/>
          </a:bodyPr>
          <a:lstStyle/>
          <a:p>
            <a:pPr indent="-1485900" lvl="0" marL="1511300" marR="12700" rtl="0" algn="l">
              <a:lnSpc>
                <a:spcPct val="106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Estimation des hyperparamètres par</a:t>
            </a:r>
            <a:r>
              <a:rPr lang="fr-CA"/>
              <a:t> </a:t>
            </a:r>
            <a:r>
              <a:rPr lang="fr-CA"/>
              <a:t>validation croisée</a:t>
            </a:r>
            <a:endParaRPr/>
          </a:p>
        </p:txBody>
      </p:sp>
      <p:sp>
        <p:nvSpPr>
          <p:cNvPr id="874" name="Google Shape;874;p76"/>
          <p:cNvSpPr txBox="1"/>
          <p:nvPr/>
        </p:nvSpPr>
        <p:spPr>
          <a:xfrm>
            <a:off x="892475" y="1128325"/>
            <a:ext cx="7464900" cy="13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775">
            <a:spAutoFit/>
          </a:bodyPr>
          <a:lstStyle/>
          <a:p>
            <a:pPr indent="-317500" lvl="0" marL="342900" rtl="0" algn="l">
              <a:lnSpc>
                <a:spcPct val="118636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Créer une partition K-fold de l'ensemble de données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1" marL="838200" marR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1800"/>
              <a:buFont typeface="Arial"/>
              <a:buChar char="❑"/>
            </a:pPr>
            <a:r>
              <a:rPr lang="fr-CA" sz="1800">
                <a:latin typeface="Times New Roman"/>
                <a:ea typeface="Times New Roman"/>
                <a:cs typeface="Times New Roman"/>
                <a:sym typeface="Times New Roman"/>
              </a:rPr>
              <a:t>Pour chacune des </a:t>
            </a:r>
            <a:r>
              <a:rPr i="1" lang="fr-CA" sz="1800">
                <a:latin typeface="Calibri"/>
                <a:ea typeface="Calibri"/>
                <a:cs typeface="Calibri"/>
                <a:sym typeface="Calibri"/>
              </a:rPr>
              <a:t>K </a:t>
            </a:r>
            <a:r>
              <a:rPr lang="fr-CA" sz="1800">
                <a:latin typeface="Times New Roman"/>
                <a:ea typeface="Times New Roman"/>
                <a:cs typeface="Times New Roman"/>
                <a:sym typeface="Times New Roman"/>
              </a:rPr>
              <a:t>expériences, utilisez </a:t>
            </a:r>
            <a:r>
              <a:rPr i="1" lang="fr-CA" sz="1800">
                <a:latin typeface="Calibri"/>
                <a:ea typeface="Calibri"/>
                <a:cs typeface="Calibri"/>
                <a:sym typeface="Calibri"/>
              </a:rPr>
              <a:t>K </a:t>
            </a:r>
            <a:r>
              <a:rPr lang="fr-CA" sz="1800">
                <a:latin typeface="Cambria"/>
                <a:ea typeface="Cambria"/>
                <a:cs typeface="Cambria"/>
                <a:sym typeface="Cambria"/>
              </a:rPr>
              <a:t>- </a:t>
            </a:r>
            <a:r>
              <a:rPr lang="fr-CA" sz="1800">
                <a:latin typeface="Georgia"/>
                <a:ea typeface="Georgia"/>
                <a:cs typeface="Georgia"/>
                <a:sym typeface="Georgia"/>
              </a:rPr>
              <a:t>1 </a:t>
            </a:r>
            <a:r>
              <a:rPr lang="fr-CA" sz="1800">
                <a:latin typeface="Times New Roman"/>
                <a:ea typeface="Times New Roman"/>
                <a:cs typeface="Times New Roman"/>
                <a:sym typeface="Times New Roman"/>
              </a:rPr>
              <a:t>plis pour l'entraînement et un autre pli(fold) pour le test. Cette procédure est illustrée dans la figure suivante pour </a:t>
            </a:r>
            <a:r>
              <a:rPr i="1" lang="fr-CA" sz="1800">
                <a:latin typeface="Calibri"/>
                <a:ea typeface="Calibri"/>
                <a:cs typeface="Calibri"/>
                <a:sym typeface="Calibri"/>
              </a:rPr>
              <a:t>K </a:t>
            </a:r>
            <a:r>
              <a:rPr lang="fr-CA" sz="1800">
                <a:latin typeface="Georgia"/>
                <a:ea typeface="Georgia"/>
                <a:cs typeface="Georgia"/>
                <a:sym typeface="Georgia"/>
              </a:rPr>
              <a:t>= 4.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75" name="Google Shape;875;p76"/>
          <p:cNvSpPr txBox="1"/>
          <p:nvPr/>
        </p:nvSpPr>
        <p:spPr>
          <a:xfrm>
            <a:off x="892479" y="4234800"/>
            <a:ext cx="75810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-317500" lvl="0" marL="381000" marR="5080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La valeur du paramètre hyper correspond à la valeur de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 γ</a:t>
            </a:r>
            <a:r>
              <a:rPr baseline="-25000" i="1" lang="fr-CA" sz="2200">
                <a:latin typeface="Calibri"/>
                <a:ea typeface="Calibri"/>
                <a:cs typeface="Calibri"/>
                <a:sym typeface="Calibri"/>
              </a:rPr>
              <a:t>k 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 pour laquelle la performance du test est la plus élevée sur l'un des plis.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76" name="Google Shape;87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6975" y="2196771"/>
            <a:ext cx="2953150" cy="210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77"/>
          <p:cNvSpPr txBox="1"/>
          <p:nvPr>
            <p:ph idx="4294967295" type="title"/>
          </p:nvPr>
        </p:nvSpPr>
        <p:spPr>
          <a:xfrm>
            <a:off x="2292575" y="2269700"/>
            <a:ext cx="42957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Classification Multiclasse 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/>
        </p:nvSpPr>
        <p:spPr>
          <a:xfrm>
            <a:off x="179855" y="-21668"/>
            <a:ext cx="143583" cy="173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1A208D"/>
                </a:solidFill>
                <a:latin typeface="Georgia"/>
                <a:ea typeface="Georgia"/>
                <a:cs typeface="Georgia"/>
                <a:sym typeface="Georgia"/>
              </a:rPr>
              <a:t>3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6" name="Google Shape;166;p24"/>
          <p:cNvSpPr txBox="1"/>
          <p:nvPr>
            <p:ph type="title"/>
          </p:nvPr>
        </p:nvSpPr>
        <p:spPr>
          <a:xfrm>
            <a:off x="510099" y="320198"/>
            <a:ext cx="81237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1841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Apprentissage et déduction</a:t>
            </a:r>
            <a:endParaRPr/>
          </a:p>
        </p:txBody>
      </p:sp>
      <p:sp>
        <p:nvSpPr>
          <p:cNvPr id="167" name="Google Shape;167;p24"/>
          <p:cNvSpPr txBox="1"/>
          <p:nvPr/>
        </p:nvSpPr>
        <p:spPr>
          <a:xfrm>
            <a:off x="688949" y="1203329"/>
            <a:ext cx="5670300" cy="15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37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Le processus d'inférence se déroule en trois étapes 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5207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Georgia"/>
              <a:buAutoNum type="arabicPeriod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Observer un phénomène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5207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Georgia"/>
              <a:buAutoNum type="arabicPeriod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Construire un modèle du phénomène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5207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Georgia"/>
              <a:buAutoNum type="arabicPeriod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Faire des prévisions.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8" name="Google Shape;16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6" name="Google Shape;886;p78"/>
          <p:cNvPicPr preferRelativeResize="0"/>
          <p:nvPr/>
        </p:nvPicPr>
        <p:blipFill rotWithShape="1">
          <a:blip r:embed="rId3">
            <a:alphaModFix/>
          </a:blip>
          <a:srcRect b="0" l="0" r="0" t="10031"/>
          <a:stretch/>
        </p:blipFill>
        <p:spPr>
          <a:xfrm>
            <a:off x="916050" y="1332750"/>
            <a:ext cx="7222224" cy="36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78"/>
          <p:cNvSpPr txBox="1"/>
          <p:nvPr>
            <p:ph idx="4294967295" type="title"/>
          </p:nvPr>
        </p:nvSpPr>
        <p:spPr>
          <a:xfrm>
            <a:off x="655625" y="223475"/>
            <a:ext cx="75678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Classification Multiclasse vs Classification Binaire vs Classification MultiLabel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79"/>
          <p:cNvSpPr txBox="1"/>
          <p:nvPr/>
        </p:nvSpPr>
        <p:spPr>
          <a:xfrm>
            <a:off x="87661" y="-21668"/>
            <a:ext cx="327471" cy="173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1A208D"/>
                </a:solidFill>
                <a:latin typeface="Georgia"/>
                <a:ea typeface="Georgia"/>
                <a:cs typeface="Georgia"/>
                <a:sym typeface="Georgia"/>
              </a:rPr>
              <a:t>119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93" name="Google Shape;893;p79"/>
          <p:cNvSpPr txBox="1"/>
          <p:nvPr>
            <p:ph type="title"/>
          </p:nvPr>
        </p:nvSpPr>
        <p:spPr>
          <a:xfrm>
            <a:off x="510099" y="320198"/>
            <a:ext cx="81237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Applications de classification en situation réelle</a:t>
            </a:r>
            <a:endParaRPr/>
          </a:p>
        </p:txBody>
      </p:sp>
      <p:sp>
        <p:nvSpPr>
          <p:cNvPr id="894" name="Google Shape;894;p79"/>
          <p:cNvSpPr txBox="1"/>
          <p:nvPr/>
        </p:nvSpPr>
        <p:spPr>
          <a:xfrm>
            <a:off x="892485" y="838833"/>
            <a:ext cx="72282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-317500" lvl="0" marL="342900" marR="1270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Dans la plupart des applications de classification réelles, le nombre de classes est supérieur à deux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95" name="Google Shape;895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2251" y="1867224"/>
            <a:ext cx="1472025" cy="15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6174" y="1578648"/>
            <a:ext cx="1754749" cy="3140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4915" y="3522195"/>
            <a:ext cx="1754742" cy="114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88118" y="1578651"/>
            <a:ext cx="2780200" cy="308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7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79"/>
          <p:cNvSpPr txBox="1"/>
          <p:nvPr>
            <p:ph idx="11" type="ftr"/>
          </p:nvPr>
        </p:nvSpPr>
        <p:spPr>
          <a:xfrm>
            <a:off x="6537218" y="4812245"/>
            <a:ext cx="2674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80"/>
          <p:cNvSpPr txBox="1"/>
          <p:nvPr/>
        </p:nvSpPr>
        <p:spPr>
          <a:xfrm>
            <a:off x="87661" y="-21668"/>
            <a:ext cx="327471" cy="173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1A208D"/>
                </a:solidFill>
                <a:latin typeface="Georgia"/>
                <a:ea typeface="Georgia"/>
                <a:cs typeface="Georgia"/>
                <a:sym typeface="Georgia"/>
              </a:rPr>
              <a:t>120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06" name="Google Shape;906;p80"/>
          <p:cNvSpPr txBox="1"/>
          <p:nvPr>
            <p:ph type="title"/>
          </p:nvPr>
        </p:nvSpPr>
        <p:spPr>
          <a:xfrm>
            <a:off x="789551" y="320200"/>
            <a:ext cx="67581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Problèmes de classification multi-classes</a:t>
            </a:r>
            <a:endParaRPr/>
          </a:p>
        </p:txBody>
      </p:sp>
      <p:sp>
        <p:nvSpPr>
          <p:cNvPr id="907" name="Google Shape;907;p80"/>
          <p:cNvSpPr txBox="1"/>
          <p:nvPr/>
        </p:nvSpPr>
        <p:spPr>
          <a:xfrm>
            <a:off x="217024" y="1121200"/>
            <a:ext cx="8817600" cy="3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5750">
            <a:spAutoFit/>
          </a:bodyPr>
          <a:lstStyle/>
          <a:p>
            <a:pPr indent="-317500" lvl="0" marL="381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Deux cas sont à distinguer 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889000" marR="50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6F8090"/>
              </a:buClr>
              <a:buSzPts val="1800"/>
              <a:buFont typeface="Arial"/>
              <a:buChar char="❑"/>
            </a:pPr>
            <a:r>
              <a:rPr lang="fr-CA" sz="1800">
                <a:latin typeface="Times New Roman"/>
                <a:ea typeface="Times New Roman"/>
                <a:cs typeface="Times New Roman"/>
                <a:sym typeface="Times New Roman"/>
              </a:rPr>
              <a:t>le </a:t>
            </a:r>
            <a:r>
              <a:rPr i="1" lang="fr-CA" sz="1800">
                <a:latin typeface="Palatino Linotype"/>
                <a:ea typeface="Palatino Linotype"/>
                <a:cs typeface="Palatino Linotype"/>
                <a:sym typeface="Palatino Linotype"/>
              </a:rPr>
              <a:t>cas mono-étiquette (mono-label)</a:t>
            </a:r>
            <a:r>
              <a:rPr lang="fr-CA" sz="1800">
                <a:latin typeface="Times New Roman"/>
                <a:ea typeface="Times New Roman"/>
                <a:cs typeface="Times New Roman"/>
                <a:sym typeface="Times New Roman"/>
              </a:rPr>
              <a:t>, où chaque exemple est étiqueté avec une seule classe. Dans ce cas, l'espace de sortie </a:t>
            </a:r>
            <a:r>
              <a:rPr lang="fr-CA" sz="1800">
                <a:latin typeface="Cambria"/>
                <a:ea typeface="Cambria"/>
                <a:cs typeface="Cambria"/>
                <a:sym typeface="Cambria"/>
              </a:rPr>
              <a:t>Y </a:t>
            </a:r>
            <a:r>
              <a:rPr lang="fr-CA" sz="1800">
                <a:latin typeface="Times New Roman"/>
                <a:ea typeface="Times New Roman"/>
                <a:cs typeface="Times New Roman"/>
                <a:sym typeface="Times New Roman"/>
              </a:rPr>
              <a:t>est un ensemble fini de classes marquées généralement par des nombres pour des raisons de commodité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889000" rtl="0" algn="l">
              <a:lnSpc>
                <a:spcPct val="118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800">
                <a:latin typeface="Cambria"/>
                <a:ea typeface="Cambria"/>
                <a:cs typeface="Cambria"/>
                <a:sym typeface="Cambria"/>
              </a:rPr>
              <a:t>Y </a:t>
            </a:r>
            <a:r>
              <a:rPr lang="fr-CA" sz="1800">
                <a:latin typeface="Georgia"/>
                <a:ea typeface="Georgia"/>
                <a:cs typeface="Georgia"/>
                <a:sym typeface="Georgia"/>
              </a:rPr>
              <a:t>= {1</a:t>
            </a:r>
            <a:r>
              <a:rPr i="1" lang="fr-CA" sz="1800">
                <a:latin typeface="Calibri"/>
                <a:ea typeface="Calibri"/>
                <a:cs typeface="Calibri"/>
                <a:sym typeface="Calibri"/>
              </a:rPr>
              <a:t>, . . . , </a:t>
            </a:r>
            <a:r>
              <a:rPr lang="fr-CA" sz="1800">
                <a:latin typeface="Cambria"/>
                <a:ea typeface="Cambria"/>
                <a:cs typeface="Cambria"/>
                <a:sym typeface="Cambria"/>
              </a:rPr>
              <a:t>K}</a:t>
            </a:r>
            <a:r>
              <a:rPr lang="fr-CA" sz="1800"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889000" marR="520700" rtl="0" algn="l">
              <a:lnSpc>
                <a:spcPct val="114285"/>
              </a:lnSpc>
              <a:spcBef>
                <a:spcPts val="100"/>
              </a:spcBef>
              <a:spcAft>
                <a:spcPts val="0"/>
              </a:spcAft>
              <a:buClr>
                <a:srgbClr val="6F8090"/>
              </a:buClr>
              <a:buSzPts val="1800"/>
              <a:buFont typeface="Arial"/>
              <a:buChar char="❑"/>
            </a:pPr>
            <a:r>
              <a:rPr lang="fr-CA" sz="1800">
                <a:latin typeface="Times New Roman"/>
                <a:ea typeface="Times New Roman"/>
                <a:cs typeface="Times New Roman"/>
                <a:sym typeface="Times New Roman"/>
              </a:rPr>
              <a:t>le </a:t>
            </a:r>
            <a:r>
              <a:rPr i="1" lang="fr-CA" sz="1800">
                <a:latin typeface="Palatino Linotype"/>
                <a:ea typeface="Palatino Linotype"/>
                <a:cs typeface="Palatino Linotype"/>
                <a:sym typeface="Palatino Linotype"/>
              </a:rPr>
              <a:t>cas multi-label</a:t>
            </a:r>
            <a:r>
              <a:rPr lang="fr-CA" sz="1800">
                <a:latin typeface="Times New Roman"/>
                <a:ea typeface="Times New Roman"/>
                <a:cs typeface="Times New Roman"/>
                <a:sym typeface="Times New Roman"/>
              </a:rPr>
              <a:t>, où chaque exemple peut être étiqueté avec plusieurs classes ; </a:t>
            </a:r>
            <a:r>
              <a:rPr lang="fr-CA" sz="1800">
                <a:latin typeface="Cambria"/>
                <a:ea typeface="Cambria"/>
                <a:cs typeface="Cambria"/>
                <a:sym typeface="Cambria"/>
              </a:rPr>
              <a:t>Y </a:t>
            </a:r>
            <a:r>
              <a:rPr lang="fr-CA" sz="1800">
                <a:latin typeface="Georgia"/>
                <a:ea typeface="Georgia"/>
                <a:cs typeface="Georgia"/>
                <a:sym typeface="Georgia"/>
              </a:rPr>
              <a:t>= {1</a:t>
            </a:r>
            <a:r>
              <a:rPr i="1" lang="fr-CA" sz="18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-CA" sz="1800">
                <a:latin typeface="Cambria"/>
                <a:ea typeface="Cambria"/>
                <a:cs typeface="Cambria"/>
                <a:sym typeface="Cambria"/>
              </a:rPr>
              <a:t>+1}</a:t>
            </a:r>
            <a:r>
              <a:rPr baseline="30000" i="1" lang="fr-CA" sz="1900">
                <a:latin typeface="Calibri"/>
                <a:ea typeface="Calibri"/>
                <a:cs typeface="Calibri"/>
                <a:sym typeface="Calibri"/>
              </a:rPr>
              <a:t>K </a:t>
            </a:r>
            <a:r>
              <a:rPr lang="fr-CA" sz="1800">
                <a:latin typeface="Times New Roman"/>
                <a:ea typeface="Times New Roman"/>
                <a:cs typeface="Times New Roman"/>
                <a:sym typeface="Times New Roman"/>
              </a:rPr>
              <a:t> 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381000" marR="101600" rtl="0" algn="l">
              <a:lnSpc>
                <a:spcPct val="102600"/>
              </a:lnSpc>
              <a:spcBef>
                <a:spcPts val="90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Dans les deux cas, l'algorithme d'apprentissage prend un ensemble d'apprentissage étiqueté 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S </a:t>
            </a: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lang="fr-CA" sz="2000">
                <a:latin typeface="Cambria"/>
                <a:ea typeface="Cambria"/>
                <a:cs typeface="Cambria"/>
                <a:sym typeface="Cambria"/>
              </a:rPr>
              <a:t>{</a:t>
            </a: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fr-CA" sz="2200">
                <a:latin typeface="Georgia"/>
                <a:ea typeface="Georgia"/>
                <a:cs typeface="Georgia"/>
                <a:sym typeface="Georgia"/>
              </a:rPr>
              <a:t>1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 , y</a:t>
            </a:r>
            <a:r>
              <a:rPr baseline="-25000" lang="fr-CA" sz="2200">
                <a:latin typeface="Georgia"/>
                <a:ea typeface="Georgia"/>
                <a:cs typeface="Georgia"/>
                <a:sym typeface="Georgia"/>
              </a:rPr>
              <a:t>1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 ), . . . </a:t>
            </a: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i="1" lang="fr-CA" sz="2200"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 , y</a:t>
            </a:r>
            <a:r>
              <a:rPr baseline="-25000" i="1" lang="fr-CA" sz="2200"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fr-CA" sz="2000">
                <a:latin typeface="Cambria"/>
                <a:ea typeface="Cambria"/>
                <a:cs typeface="Cambria"/>
                <a:sym typeface="Cambria"/>
              </a:rPr>
              <a:t> )} ∈ </a:t>
            </a: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lang="fr-CA" sz="2000">
                <a:latin typeface="Cambria"/>
                <a:ea typeface="Cambria"/>
                <a:cs typeface="Cambria"/>
                <a:sym typeface="Cambria"/>
              </a:rPr>
              <a:t>X × Y</a:t>
            </a: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)</a:t>
            </a:r>
            <a:r>
              <a:rPr baseline="30000" i="1" lang="fr-CA" sz="2200">
                <a:latin typeface="Calibri"/>
                <a:ea typeface="Calibri"/>
                <a:cs typeface="Calibri"/>
                <a:sym typeface="Calibri"/>
              </a:rPr>
              <a:t>m 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 en entrée où les paires d'exemples </a:t>
            </a: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b="1" lang="fr-CA" sz="20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, y</a:t>
            </a: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)</a:t>
            </a:r>
            <a:r>
              <a:rPr lang="fr-CA" sz="2000">
                <a:latin typeface="Cambria"/>
                <a:ea typeface="Cambria"/>
                <a:cs typeface="Cambria"/>
                <a:sym typeface="Cambria"/>
              </a:rPr>
              <a:t> ∈ X × Y 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sont supposées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81000" marR="60960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i.i.d. par rapport à une distribution de probabilité </a:t>
            </a:r>
            <a:r>
              <a:rPr lang="fr-CA" sz="2000">
                <a:latin typeface="Cambria"/>
                <a:ea typeface="Cambria"/>
                <a:cs typeface="Cambria"/>
                <a:sym typeface="Cambria"/>
              </a:rPr>
              <a:t>D 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inconnue mais fixe.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08" name="Google Shape;908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80"/>
          <p:cNvSpPr txBox="1"/>
          <p:nvPr>
            <p:ph idx="11" type="ftr"/>
          </p:nvPr>
        </p:nvSpPr>
        <p:spPr>
          <a:xfrm>
            <a:off x="6469793" y="4812220"/>
            <a:ext cx="2674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81"/>
          <p:cNvSpPr txBox="1"/>
          <p:nvPr/>
        </p:nvSpPr>
        <p:spPr>
          <a:xfrm>
            <a:off x="186800" y="725025"/>
            <a:ext cx="8290200" cy="3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-317500" lvl="0" marL="368300" marR="39370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Le but de l'apprentissage est alors de trouver une fonction de prédiction à partir de </a:t>
            </a:r>
            <a:r>
              <a:rPr lang="fr-CA" sz="2000">
                <a:latin typeface="Cambria"/>
                <a:ea typeface="Cambria"/>
                <a:cs typeface="Cambria"/>
                <a:sym typeface="Cambria"/>
              </a:rPr>
              <a:t>F </a:t>
            </a: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{f </a:t>
            </a: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: </a:t>
            </a:r>
            <a:r>
              <a:rPr lang="fr-CA" sz="2000">
                <a:latin typeface="Cambria"/>
                <a:ea typeface="Cambria"/>
                <a:cs typeface="Cambria"/>
                <a:sym typeface="Cambria"/>
              </a:rPr>
              <a:t>X → Y} 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avec l'erreur de généralisation la plus faible 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1336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68300" marR="139700" rtl="0" algn="l">
              <a:lnSpc>
                <a:spcPct val="102699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68300" marR="139700" rtl="0" algn="l">
              <a:lnSpc>
                <a:spcPct val="102699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où 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 ℓ </a:t>
            </a: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: </a:t>
            </a:r>
            <a:r>
              <a:rPr lang="fr-CA" sz="2000">
                <a:latin typeface="Cambria"/>
                <a:ea typeface="Cambria"/>
                <a:cs typeface="Cambria"/>
                <a:sym typeface="Cambria"/>
              </a:rPr>
              <a:t>Y × Y → </a:t>
            </a: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R</a:t>
            </a:r>
            <a:r>
              <a:rPr baseline="-25000" lang="fr-CA" sz="2200">
                <a:latin typeface="Georgia"/>
                <a:ea typeface="Georgia"/>
                <a:cs typeface="Georgia"/>
                <a:sym typeface="Georgia"/>
              </a:rPr>
              <a:t>+ 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 est l'erreur de classification instantanée, et 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b="1" lang="fr-CA" sz="20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) = (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baseline="-25000" lang="fr-CA" sz="2200">
                <a:latin typeface="Georgia"/>
                <a:ea typeface="Georgia"/>
                <a:cs typeface="Georgia"/>
                <a:sym typeface="Georgia"/>
              </a:rPr>
              <a:t>1</a:t>
            </a:r>
            <a:r>
              <a:rPr b="1" lang="fr-CA" sz="2000">
                <a:latin typeface="Georgia"/>
                <a:ea typeface="Georgia"/>
                <a:cs typeface="Georgia"/>
                <a:sym typeface="Georgia"/>
              </a:rPr>
              <a:t> (x</a:t>
            </a: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)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, . . . , f</a:t>
            </a:r>
            <a:r>
              <a:rPr baseline="-25000" i="1" lang="fr-CA" sz="2200">
                <a:latin typeface="Calibri"/>
                <a:ea typeface="Calibri"/>
                <a:cs typeface="Calibri"/>
                <a:sym typeface="Calibri"/>
              </a:rPr>
              <a:t>K </a:t>
            </a:r>
            <a:r>
              <a:rPr b="1" lang="fr-CA" sz="2000">
                <a:latin typeface="Georgia"/>
                <a:ea typeface="Georgia"/>
                <a:cs typeface="Georgia"/>
                <a:sym typeface="Georgia"/>
              </a:rPr>
              <a:t> (x</a:t>
            </a: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))</a:t>
            </a:r>
            <a:r>
              <a:rPr lang="fr-CA" sz="2000">
                <a:latin typeface="Cambria"/>
                <a:ea typeface="Cambria"/>
                <a:cs typeface="Cambria"/>
                <a:sym typeface="Cambria"/>
              </a:rPr>
              <a:t> ∈ Y 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est un vecteur de sortie prédit pour l'exemple </a:t>
            </a:r>
            <a:r>
              <a:rPr b="1" lang="fr-CA" sz="2000">
                <a:latin typeface="Georgia"/>
                <a:ea typeface="Georgia"/>
                <a:cs typeface="Georgia"/>
                <a:sym typeface="Georgia"/>
              </a:rPr>
              <a:t>x 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dans le cas multi-label, ou l'étiquette de classe de </a:t>
            </a:r>
            <a:r>
              <a:rPr b="1" lang="fr-CA" sz="2000">
                <a:latin typeface="Georgia"/>
                <a:ea typeface="Georgia"/>
                <a:cs typeface="Georgia"/>
                <a:sym typeface="Georgia"/>
              </a:rPr>
              <a:t>x 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dans le cas mono-label.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368300" marR="114300" rtl="0" algn="l">
              <a:lnSpc>
                <a:spcPct val="102699"/>
              </a:lnSpc>
              <a:spcBef>
                <a:spcPts val="110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Dans le cas des étiquettes multiples, l'erreur instantanée est basée sur la distance de Hamming qui compte le nombre de composantes différentes dans les étiquettes prédites, 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b="1" lang="fr-CA" sz="20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)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, et les vraies étiquettes de classe, 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, pour </a:t>
            </a:r>
            <a:r>
              <a:rPr b="1" lang="fr-CA" sz="2000">
                <a:latin typeface="Georgia"/>
                <a:ea typeface="Georgia"/>
                <a:cs typeface="Georgia"/>
                <a:sym typeface="Georgia"/>
              </a:rPr>
              <a:t>x.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5" name="Google Shape;915;p81"/>
          <p:cNvSpPr txBox="1"/>
          <p:nvPr>
            <p:ph type="title"/>
          </p:nvPr>
        </p:nvSpPr>
        <p:spPr>
          <a:xfrm>
            <a:off x="789551" y="320200"/>
            <a:ext cx="67581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Problèmes de classification multi-classes</a:t>
            </a:r>
            <a:endParaRPr/>
          </a:p>
        </p:txBody>
      </p:sp>
      <p:pic>
        <p:nvPicPr>
          <p:cNvPr id="916" name="Google Shape;91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161" y="1405073"/>
            <a:ext cx="3480875" cy="5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5414" y="4279425"/>
            <a:ext cx="3283773" cy="75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82"/>
          <p:cNvSpPr txBox="1"/>
          <p:nvPr/>
        </p:nvSpPr>
        <p:spPr>
          <a:xfrm>
            <a:off x="816914" y="1087420"/>
            <a:ext cx="7625100" cy="18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775">
            <a:spAutoFit/>
          </a:bodyPr>
          <a:lstStyle/>
          <a:p>
            <a:pPr indent="-317500" lvl="0" marL="406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Dans le cas d'une étiquette unique, l'erreur instantanée est simplement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06400" marR="7620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Comme pour la classification binaire, la fonction de prédiction est trouvée selon le principe de la minimisation empirique du risque à l'aide d'un ensemble d'apprentissage.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23" name="Google Shape;923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82"/>
          <p:cNvSpPr txBox="1"/>
          <p:nvPr>
            <p:ph idx="11" type="ftr"/>
          </p:nvPr>
        </p:nvSpPr>
        <p:spPr>
          <a:xfrm>
            <a:off x="6433043" y="4908970"/>
            <a:ext cx="2674200" cy="1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  <p:pic>
        <p:nvPicPr>
          <p:cNvPr id="925" name="Google Shape;925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5000" y="1512190"/>
            <a:ext cx="1860487" cy="38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0000" y="3086648"/>
            <a:ext cx="6061749" cy="1313275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82"/>
          <p:cNvSpPr txBox="1"/>
          <p:nvPr>
            <p:ph type="title"/>
          </p:nvPr>
        </p:nvSpPr>
        <p:spPr>
          <a:xfrm>
            <a:off x="789551" y="320200"/>
            <a:ext cx="67581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Problèmes de classification multi-classes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83"/>
          <p:cNvSpPr txBox="1"/>
          <p:nvPr/>
        </p:nvSpPr>
        <p:spPr>
          <a:xfrm>
            <a:off x="816914" y="808066"/>
            <a:ext cx="7582200" cy="40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775">
            <a:spAutoFit/>
          </a:bodyPr>
          <a:lstStyle/>
          <a:p>
            <a:pPr indent="-317500" lvl="0" marL="406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Dans la pratique, la fonction apprise </a:t>
            </a:r>
            <a:r>
              <a:rPr b="1" i="1" lang="fr-CA" sz="2000">
                <a:latin typeface="Calibri"/>
                <a:ea typeface="Calibri"/>
                <a:cs typeface="Calibri"/>
                <a:sym typeface="Calibri"/>
              </a:rPr>
              <a:t>h 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est définie comme 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06400" marR="50800" rtl="0" algn="l">
              <a:lnSpc>
                <a:spcPct val="102699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					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06400" marR="50800" rtl="0" algn="l">
              <a:lnSpc>
                <a:spcPct val="102699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où 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fr-CA" sz="2000">
                <a:latin typeface="Cambria"/>
                <a:ea typeface="Cambria"/>
                <a:cs typeface="Cambria"/>
                <a:sym typeface="Cambria"/>
              </a:rPr>
              <a:t> ∈ </a:t>
            </a: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R</a:t>
            </a:r>
            <a:r>
              <a:rPr baseline="30000" lang="fr-CA" sz="2200">
                <a:latin typeface="Cambria"/>
                <a:ea typeface="Cambria"/>
                <a:cs typeface="Cambria"/>
                <a:sym typeface="Cambria"/>
              </a:rPr>
              <a:t>X ×Y 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 , en minimisant une limite supérieure de la dérivée convexe de l'erreur empirique.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06400" marR="41910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Pour un exemple </a:t>
            </a:r>
            <a:r>
              <a:rPr b="1" lang="fr-CA" sz="20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, la prédiction est donc obtenue par seuillage des sorties 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b="1" lang="fr-CA" sz="20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, k</a:t>
            </a: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)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, k</a:t>
            </a:r>
            <a:r>
              <a:rPr lang="fr-CA" sz="2000">
                <a:latin typeface="Cambria"/>
                <a:ea typeface="Cambria"/>
                <a:cs typeface="Cambria"/>
                <a:sym typeface="Cambria"/>
              </a:rPr>
              <a:t> ∈ </a:t>
            </a: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{1</a:t>
            </a:r>
            <a:r>
              <a:rPr i="1" lang="fr-CA" sz="2000">
                <a:latin typeface="Calibri"/>
                <a:ea typeface="Calibri"/>
                <a:cs typeface="Calibri"/>
                <a:sym typeface="Calibri"/>
              </a:rPr>
              <a:t>, . . . , </a:t>
            </a:r>
            <a:r>
              <a:rPr lang="fr-CA" sz="2000">
                <a:latin typeface="Cambria"/>
                <a:ea typeface="Cambria"/>
                <a:cs typeface="Cambria"/>
                <a:sym typeface="Cambria"/>
              </a:rPr>
              <a:t>K} 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pour le cas multi-label, ou en prenant l'indice de classe donnant la prédiction la plus élevée dans le cas mono-label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41910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90600" rtl="0" algn="ctr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933" name="Google Shape;933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83"/>
          <p:cNvSpPr txBox="1"/>
          <p:nvPr>
            <p:ph idx="11" type="ftr"/>
          </p:nvPr>
        </p:nvSpPr>
        <p:spPr>
          <a:xfrm>
            <a:off x="6433043" y="4908970"/>
            <a:ext cx="2674200" cy="1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  <p:sp>
        <p:nvSpPr>
          <p:cNvPr id="935" name="Google Shape;935;p83"/>
          <p:cNvSpPr txBox="1"/>
          <p:nvPr>
            <p:ph type="title"/>
          </p:nvPr>
        </p:nvSpPr>
        <p:spPr>
          <a:xfrm>
            <a:off x="789551" y="320200"/>
            <a:ext cx="67581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Problèmes de classification multi-classes</a:t>
            </a:r>
            <a:endParaRPr/>
          </a:p>
        </p:txBody>
      </p:sp>
      <p:pic>
        <p:nvPicPr>
          <p:cNvPr id="936" name="Google Shape;936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800" y="1201050"/>
            <a:ext cx="3463350" cy="80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84"/>
          <p:cNvSpPr txBox="1"/>
          <p:nvPr>
            <p:ph type="title"/>
          </p:nvPr>
        </p:nvSpPr>
        <p:spPr>
          <a:xfrm>
            <a:off x="510099" y="320198"/>
            <a:ext cx="81237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276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Approches</a:t>
            </a:r>
            <a:endParaRPr/>
          </a:p>
        </p:txBody>
      </p:sp>
      <p:sp>
        <p:nvSpPr>
          <p:cNvPr id="942" name="Google Shape;942;p84"/>
          <p:cNvSpPr txBox="1"/>
          <p:nvPr/>
        </p:nvSpPr>
        <p:spPr>
          <a:xfrm>
            <a:off x="892485" y="1332484"/>
            <a:ext cx="7477800" cy="26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5750">
            <a:spAutoFit/>
          </a:bodyPr>
          <a:lstStyle/>
          <a:p>
            <a:pPr indent="-3175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Approches combinées (sur la base d'une classification binaire)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1" marL="838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6F8090"/>
              </a:buClr>
              <a:buSzPts val="1800"/>
              <a:buFont typeface="Arial"/>
              <a:buChar char="❑"/>
            </a:pPr>
            <a:r>
              <a:rPr lang="fr-CA" sz="1800">
                <a:latin typeface="Times New Roman"/>
                <a:ea typeface="Times New Roman"/>
                <a:cs typeface="Times New Roman"/>
                <a:sym typeface="Times New Roman"/>
              </a:rPr>
              <a:t>Un contre tous (One vs ALL) - OVA ,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1" marL="838200" rtl="0" algn="l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1800"/>
              <a:buFont typeface="Arial"/>
              <a:buChar char="❑"/>
            </a:pPr>
            <a:r>
              <a:rPr lang="fr-CA" sz="1800">
                <a:latin typeface="Times New Roman"/>
                <a:ea typeface="Times New Roman"/>
                <a:cs typeface="Times New Roman"/>
                <a:sym typeface="Times New Roman"/>
              </a:rPr>
              <a:t>Un contre un  (One ves One) -  (OvO)</a:t>
            </a:r>
            <a:br>
              <a:rPr lang="fr-CA" sz="18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Approches non combinées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1" marL="838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6F8090"/>
              </a:buClr>
              <a:buSzPts val="1800"/>
              <a:buFont typeface="Arial"/>
              <a:buChar char="❑"/>
            </a:pPr>
            <a:r>
              <a:rPr lang="fr-CA" sz="1800">
                <a:latin typeface="Times New Roman"/>
                <a:ea typeface="Times New Roman"/>
                <a:cs typeface="Times New Roman"/>
                <a:sym typeface="Times New Roman"/>
              </a:rPr>
              <a:t>Voisin le plus</a:t>
            </a:r>
            <a:r>
              <a:rPr i="1" lang="fr-CA" sz="1800">
                <a:latin typeface="Calibri"/>
                <a:ea typeface="Calibri"/>
                <a:cs typeface="Calibri"/>
                <a:sym typeface="Calibri"/>
              </a:rPr>
              <a:t> proche </a:t>
            </a:r>
            <a:r>
              <a:rPr lang="fr-CA" sz="1800">
                <a:latin typeface="Times New Roman"/>
                <a:ea typeface="Times New Roman"/>
                <a:cs typeface="Times New Roman"/>
                <a:sym typeface="Times New Roman"/>
              </a:rPr>
              <a:t>(KNN)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1" marL="838200" rtl="0" algn="l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1800"/>
              <a:buFont typeface="Arial"/>
              <a:buChar char="❑"/>
            </a:pPr>
            <a:r>
              <a:rPr lang="fr-CA" sz="1800">
                <a:latin typeface="Times New Roman"/>
                <a:ea typeface="Times New Roman"/>
                <a:cs typeface="Times New Roman"/>
                <a:sym typeface="Times New Roman"/>
              </a:rPr>
              <a:t>Modèles génératifs,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1" marL="838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1800"/>
              <a:buFont typeface="Arial"/>
              <a:buChar char="❑"/>
            </a:pPr>
            <a:r>
              <a:rPr lang="fr-CA" sz="1800">
                <a:latin typeface="Times New Roman"/>
                <a:ea typeface="Times New Roman"/>
                <a:cs typeface="Times New Roman"/>
                <a:sym typeface="Times New Roman"/>
              </a:rPr>
              <a:t>Modèles discriminatifs (</a:t>
            </a:r>
            <a:r>
              <a:rPr lang="fr-CA" sz="1800" u="sng">
                <a:latin typeface="Times New Roman"/>
                <a:ea typeface="Times New Roman"/>
                <a:cs typeface="Times New Roman"/>
                <a:sym typeface="Times New Roman"/>
              </a:rPr>
              <a:t>MLP</a:t>
            </a:r>
            <a:r>
              <a:rPr lang="fr-CA" sz="1800">
                <a:latin typeface="Times New Roman"/>
                <a:ea typeface="Times New Roman"/>
                <a:cs typeface="Times New Roman"/>
                <a:sym typeface="Times New Roman"/>
              </a:rPr>
              <a:t>, M-SVM, M-AdaBoost, etc.)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43" name="Google Shape;943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84"/>
          <p:cNvSpPr txBox="1"/>
          <p:nvPr>
            <p:ph idx="11" type="ftr"/>
          </p:nvPr>
        </p:nvSpPr>
        <p:spPr>
          <a:xfrm>
            <a:off x="6433043" y="4908970"/>
            <a:ext cx="2674200" cy="1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85"/>
          <p:cNvSpPr txBox="1"/>
          <p:nvPr>
            <p:ph type="title"/>
          </p:nvPr>
        </p:nvSpPr>
        <p:spPr>
          <a:xfrm>
            <a:off x="510099" y="320198"/>
            <a:ext cx="81237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1524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Approche combinée - OvA</a:t>
            </a:r>
            <a:endParaRPr/>
          </a:p>
        </p:txBody>
      </p:sp>
      <p:pic>
        <p:nvPicPr>
          <p:cNvPr id="950" name="Google Shape;950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85"/>
          <p:cNvSpPr txBox="1"/>
          <p:nvPr>
            <p:ph idx="11" type="ftr"/>
          </p:nvPr>
        </p:nvSpPr>
        <p:spPr>
          <a:xfrm>
            <a:off x="6433043" y="4908970"/>
            <a:ext cx="2674200" cy="1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  <p:pic>
        <p:nvPicPr>
          <p:cNvPr id="952" name="Google Shape;95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575" y="866536"/>
            <a:ext cx="7663345" cy="3869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86"/>
          <p:cNvSpPr txBox="1"/>
          <p:nvPr/>
        </p:nvSpPr>
        <p:spPr>
          <a:xfrm>
            <a:off x="2153498" y="320198"/>
            <a:ext cx="4832717" cy="3633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CA" sz="2500">
                <a:solidFill>
                  <a:srgbClr val="00688A"/>
                </a:solidFill>
                <a:latin typeface="Georgia"/>
                <a:ea typeface="Georgia"/>
                <a:cs typeface="Georgia"/>
                <a:sym typeface="Georgia"/>
              </a:rPr>
              <a:t>Approche combinée - OvA</a:t>
            </a:r>
            <a:endParaRPr sz="25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958" name="Google Shape;958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4227" y="1918832"/>
            <a:ext cx="1648747" cy="13976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9" name="Google Shape;959;p86"/>
          <p:cNvGrpSpPr/>
          <p:nvPr/>
        </p:nvGrpSpPr>
        <p:grpSpPr>
          <a:xfrm>
            <a:off x="3647078" y="839630"/>
            <a:ext cx="4679126" cy="3270436"/>
            <a:chOff x="1838730" y="797182"/>
            <a:chExt cx="2147570" cy="1968245"/>
          </a:xfrm>
        </p:grpSpPr>
        <p:pic>
          <p:nvPicPr>
            <p:cNvPr id="960" name="Google Shape;960;p8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461323" y="1834325"/>
              <a:ext cx="1202203" cy="931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1" name="Google Shape;961;p8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29470" y="797182"/>
              <a:ext cx="1270755" cy="9554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2" name="Google Shape;962;p8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959149" y="1756069"/>
              <a:ext cx="196868" cy="129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3" name="Google Shape;963;p86"/>
            <p:cNvSpPr/>
            <p:nvPr/>
          </p:nvSpPr>
          <p:spPr>
            <a:xfrm>
              <a:off x="1838730" y="1795197"/>
              <a:ext cx="2147570" cy="1905"/>
            </a:xfrm>
            <a:custGeom>
              <a:rect b="b" l="l" r="r" t="t"/>
              <a:pathLst>
                <a:path extrusionOk="0" h="1905" w="2147570">
                  <a:moveTo>
                    <a:pt x="0" y="0"/>
                  </a:moveTo>
                  <a:lnTo>
                    <a:pt x="2147177" y="1847"/>
                  </a:lnTo>
                </a:path>
              </a:pathLst>
            </a:custGeom>
            <a:noFill/>
            <a:ln cap="flat" cmpd="sng" w="9525">
              <a:solidFill>
                <a:srgbClr val="ED7D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/>
            </a:p>
          </p:txBody>
        </p:sp>
      </p:grpSp>
      <p:sp>
        <p:nvSpPr>
          <p:cNvPr id="964" name="Google Shape;964;p86"/>
          <p:cNvSpPr txBox="1"/>
          <p:nvPr/>
        </p:nvSpPr>
        <p:spPr>
          <a:xfrm rot="5400000">
            <a:off x="7966950" y="1387938"/>
            <a:ext cx="5202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0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OvO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86"/>
          <p:cNvSpPr txBox="1"/>
          <p:nvPr/>
        </p:nvSpPr>
        <p:spPr>
          <a:xfrm rot="5400000">
            <a:off x="8000250" y="3178346"/>
            <a:ext cx="4536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0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OvA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6" name="Google Shape;966;p8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93927" y="2048010"/>
            <a:ext cx="238879" cy="221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8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94760" y="3019722"/>
            <a:ext cx="241899" cy="225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8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86"/>
          <p:cNvSpPr txBox="1"/>
          <p:nvPr>
            <p:ph idx="11" type="ftr"/>
          </p:nvPr>
        </p:nvSpPr>
        <p:spPr>
          <a:xfrm>
            <a:off x="6469793" y="4789195"/>
            <a:ext cx="2674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87"/>
          <p:cNvSpPr txBox="1"/>
          <p:nvPr>
            <p:ph type="title"/>
          </p:nvPr>
        </p:nvSpPr>
        <p:spPr>
          <a:xfrm>
            <a:off x="510099" y="320198"/>
            <a:ext cx="81237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1524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Approche combinée - OvO</a:t>
            </a:r>
            <a:endParaRPr/>
          </a:p>
        </p:txBody>
      </p:sp>
      <p:sp>
        <p:nvSpPr>
          <p:cNvPr id="975" name="Google Shape;975;p87"/>
          <p:cNvSpPr/>
          <p:nvPr/>
        </p:nvSpPr>
        <p:spPr>
          <a:xfrm>
            <a:off x="714139" y="4557235"/>
            <a:ext cx="7711942" cy="0"/>
          </a:xfrm>
          <a:custGeom>
            <a:rect b="b" l="l" r="r" t="t"/>
            <a:pathLst>
              <a:path extrusionOk="0" h="120000" w="3888104">
                <a:moveTo>
                  <a:pt x="0" y="0"/>
                </a:moveTo>
                <a:lnTo>
                  <a:pt x="3887978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pic>
        <p:nvPicPr>
          <p:cNvPr id="976" name="Google Shape;976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87"/>
          <p:cNvSpPr txBox="1"/>
          <p:nvPr>
            <p:ph idx="11" type="ftr"/>
          </p:nvPr>
        </p:nvSpPr>
        <p:spPr>
          <a:xfrm>
            <a:off x="6433043" y="4908970"/>
            <a:ext cx="2674200" cy="1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  <p:pic>
        <p:nvPicPr>
          <p:cNvPr id="978" name="Google Shape;978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6949" y="842949"/>
            <a:ext cx="5954400" cy="365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/>
        </p:nvSpPr>
        <p:spPr>
          <a:xfrm>
            <a:off x="179855" y="-21668"/>
            <a:ext cx="143583" cy="173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1A208D"/>
                </a:solidFill>
                <a:latin typeface="Georgia"/>
                <a:ea typeface="Georgia"/>
                <a:cs typeface="Georgia"/>
                <a:sym typeface="Georgia"/>
              </a:rPr>
              <a:t>3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4" name="Google Shape;174;p25"/>
          <p:cNvSpPr txBox="1"/>
          <p:nvPr>
            <p:ph type="title"/>
          </p:nvPr>
        </p:nvSpPr>
        <p:spPr>
          <a:xfrm>
            <a:off x="510099" y="320198"/>
            <a:ext cx="81237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1841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Apprentissage et déduction</a:t>
            </a:r>
            <a:endParaRPr/>
          </a:p>
        </p:txBody>
      </p:sp>
      <p:sp>
        <p:nvSpPr>
          <p:cNvPr id="175" name="Google Shape;175;p25"/>
          <p:cNvSpPr txBox="1"/>
          <p:nvPr/>
        </p:nvSpPr>
        <p:spPr>
          <a:xfrm>
            <a:off x="688949" y="691811"/>
            <a:ext cx="7762200" cy="3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37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Le processus d'inférence se déroule en trois étapes 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5207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Georgia"/>
              <a:buAutoNum type="arabicPeriod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Observer un phénomène,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5207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Georgia"/>
              <a:buAutoNum type="arabicPeriod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Construire un modèle du phénomène,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5207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Georgia"/>
              <a:buAutoNum type="arabicPeriod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Faire des prévisions.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Georgia"/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520700" marR="1270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Ces étapes sont présentes dans plus ou moins toutes les sciences naturelles !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marR="1270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marR="1270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-CA" sz="2000">
                <a:latin typeface="Palatino Linotype"/>
                <a:ea typeface="Palatino Linotype"/>
                <a:cs typeface="Palatino Linotype"/>
                <a:sym typeface="Palatino Linotype"/>
              </a:rPr>
              <a:t>Il suffit d'un nombre important d'observations et d'une mathématique assez complexe pour réduire toute la nature à des lois semblables à celles que Newton a découvertes à l'aide du calcul 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(Marquis de Condorcet, 1785).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6" name="Google Shape;17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88"/>
          <p:cNvSpPr txBox="1"/>
          <p:nvPr/>
        </p:nvSpPr>
        <p:spPr>
          <a:xfrm>
            <a:off x="87661" y="-21668"/>
            <a:ext cx="3276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84" name="Google Shape;984;p88"/>
          <p:cNvSpPr txBox="1"/>
          <p:nvPr/>
        </p:nvSpPr>
        <p:spPr>
          <a:xfrm>
            <a:off x="2154254" y="320198"/>
            <a:ext cx="4831458" cy="3633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CA" sz="2500">
                <a:solidFill>
                  <a:srgbClr val="00688A"/>
                </a:solidFill>
                <a:latin typeface="Georgia"/>
                <a:ea typeface="Georgia"/>
                <a:cs typeface="Georgia"/>
                <a:sym typeface="Georgia"/>
              </a:rPr>
              <a:t>Approche combinée - OvO</a:t>
            </a:r>
            <a:endParaRPr sz="25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985" name="Google Shape;985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4227" y="1918832"/>
            <a:ext cx="1648747" cy="13976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6" name="Google Shape;986;p88"/>
          <p:cNvGrpSpPr/>
          <p:nvPr/>
        </p:nvGrpSpPr>
        <p:grpSpPr>
          <a:xfrm>
            <a:off x="3647068" y="1184803"/>
            <a:ext cx="4259643" cy="2925282"/>
            <a:chOff x="1838730" y="797182"/>
            <a:chExt cx="2147570" cy="1968245"/>
          </a:xfrm>
        </p:grpSpPr>
        <p:pic>
          <p:nvPicPr>
            <p:cNvPr id="987" name="Google Shape;987;p8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461323" y="1834325"/>
              <a:ext cx="1202203" cy="931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8" name="Google Shape;988;p8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29470" y="797182"/>
              <a:ext cx="1270755" cy="9554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9" name="Google Shape;989;p8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959149" y="1756069"/>
              <a:ext cx="196868" cy="129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0" name="Google Shape;990;p88"/>
            <p:cNvSpPr/>
            <p:nvPr/>
          </p:nvSpPr>
          <p:spPr>
            <a:xfrm>
              <a:off x="1838730" y="1795197"/>
              <a:ext cx="2147570" cy="1905"/>
            </a:xfrm>
            <a:custGeom>
              <a:rect b="b" l="l" r="r" t="t"/>
              <a:pathLst>
                <a:path extrusionOk="0" h="1905" w="2147570">
                  <a:moveTo>
                    <a:pt x="0" y="0"/>
                  </a:moveTo>
                  <a:lnTo>
                    <a:pt x="2147177" y="1847"/>
                  </a:lnTo>
                </a:path>
              </a:pathLst>
            </a:custGeom>
            <a:noFill/>
            <a:ln cap="flat" cmpd="sng" w="9525">
              <a:solidFill>
                <a:srgbClr val="ED7D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/>
            </a:p>
          </p:txBody>
        </p:sp>
      </p:grpSp>
      <p:sp>
        <p:nvSpPr>
          <p:cNvPr id="991" name="Google Shape;991;p88"/>
          <p:cNvSpPr txBox="1"/>
          <p:nvPr/>
        </p:nvSpPr>
        <p:spPr>
          <a:xfrm rot="5400000">
            <a:off x="7625807" y="1715359"/>
            <a:ext cx="306722" cy="2985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0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OvO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2" name="Google Shape;992;p88"/>
          <p:cNvSpPr txBox="1"/>
          <p:nvPr/>
        </p:nvSpPr>
        <p:spPr>
          <a:xfrm rot="5400000">
            <a:off x="7631942" y="3293015"/>
            <a:ext cx="294454" cy="2985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0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OvA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3" name="Google Shape;993;p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93927" y="2048010"/>
            <a:ext cx="238879" cy="221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8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94760" y="3019722"/>
            <a:ext cx="241899" cy="225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8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88"/>
          <p:cNvSpPr txBox="1"/>
          <p:nvPr>
            <p:ph idx="11" type="ftr"/>
          </p:nvPr>
        </p:nvSpPr>
        <p:spPr>
          <a:xfrm>
            <a:off x="6433043" y="4908970"/>
            <a:ext cx="2674200" cy="1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89"/>
          <p:cNvSpPr txBox="1"/>
          <p:nvPr>
            <p:ph idx="4294967295" type="title"/>
          </p:nvPr>
        </p:nvSpPr>
        <p:spPr>
          <a:xfrm>
            <a:off x="2292575" y="2269700"/>
            <a:ext cx="50598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Apprentissage Non Supervisé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90"/>
          <p:cNvSpPr txBox="1"/>
          <p:nvPr/>
        </p:nvSpPr>
        <p:spPr>
          <a:xfrm>
            <a:off x="179855" y="0"/>
            <a:ext cx="1437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07" name="Google Shape;1007;p90"/>
          <p:cNvSpPr txBox="1"/>
          <p:nvPr>
            <p:ph type="title"/>
          </p:nvPr>
        </p:nvSpPr>
        <p:spPr>
          <a:xfrm>
            <a:off x="3621828" y="320198"/>
            <a:ext cx="18969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Clustering</a:t>
            </a:r>
            <a:endParaRPr/>
          </a:p>
        </p:txBody>
      </p:sp>
      <p:sp>
        <p:nvSpPr>
          <p:cNvPr id="1008" name="Google Shape;1008;p90"/>
          <p:cNvSpPr txBox="1"/>
          <p:nvPr/>
        </p:nvSpPr>
        <p:spPr>
          <a:xfrm>
            <a:off x="816914" y="1325059"/>
            <a:ext cx="77547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075">
            <a:spAutoFit/>
          </a:bodyPr>
          <a:lstStyle/>
          <a:p>
            <a:pPr indent="-317500" lvl="0" marL="406400" marR="85090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PMingLiU-ExtB"/>
              <a:buChar char="❑"/>
            </a:pPr>
            <a:r>
              <a:rPr b="0" i="0" lang="fr-CA" sz="20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L'objectif du 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clustering </a:t>
            </a:r>
            <a:r>
              <a:rPr b="0" i="0" lang="fr-CA" sz="20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est d'identifier des groupes disjoints d'observations au sein d'une collection donnée.</a:t>
            </a:r>
            <a:endParaRPr b="0" i="0" sz="20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914400" marR="3429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0" i="0" lang="fr-CA" sz="1800" u="none" cap="none" strike="noStrike">
                <a:solidFill>
                  <a:srgbClr val="6F8090"/>
                </a:solidFill>
                <a:latin typeface="Lucida Sans"/>
                <a:ea typeface="Lucida Sans"/>
                <a:cs typeface="Lucida Sans"/>
                <a:sym typeface="Lucida Sans"/>
              </a:rPr>
              <a:t>⇒ </a:t>
            </a:r>
            <a:r>
              <a:rPr b="0" i="0" lang="fr-CA" sz="18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Le but est de trouver des groupes homogènes, en assemblant des observations proches les unes des autres, et en séparant au mieux celles qui sont différentes</a:t>
            </a:r>
            <a:r>
              <a:rPr b="0" i="0" lang="fr-CA" sz="1800" u="none" cap="none" strike="noStrike">
                <a:solidFill>
                  <a:srgbClr val="6F8090"/>
                </a:solidFill>
                <a:latin typeface="Lucida Sans"/>
                <a:ea typeface="Lucida Sans"/>
                <a:cs typeface="Lucida Sans"/>
                <a:sym typeface="Lucida Sans"/>
              </a:rPr>
              <a:t>.</a:t>
            </a:r>
            <a:endParaRPr b="0" i="0" sz="18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06400" marR="127000" rtl="0" algn="l">
              <a:lnSpc>
                <a:spcPct val="102699"/>
              </a:lnSpc>
              <a:spcBef>
                <a:spcPts val="90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PMingLiU-ExtB"/>
              <a:buChar char="❑"/>
            </a:pPr>
            <a:r>
              <a:rPr b="0" i="0" lang="fr-CA" sz="20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Soit </a:t>
            </a:r>
            <a:r>
              <a:rPr b="0" i="1" lang="fr-CA" sz="2000" u="none" cap="none" strike="noStrike">
                <a:latin typeface="Calibri"/>
                <a:ea typeface="Calibri"/>
                <a:cs typeface="Calibri"/>
                <a:sym typeface="Calibri"/>
              </a:rPr>
              <a:t>G </a:t>
            </a:r>
            <a:r>
              <a:rPr b="0" i="0" lang="fr-CA" sz="20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une partition trouvée sur la collection </a:t>
            </a:r>
            <a:r>
              <a:rPr b="0" i="0" lang="fr-CA" sz="2000" u="none" cap="none" strike="noStrike">
                <a:latin typeface="Lucida Sans"/>
                <a:ea typeface="Lucida Sans"/>
                <a:cs typeface="Lucida Sans"/>
                <a:sym typeface="Lucida Sans"/>
              </a:rPr>
              <a:t>C </a:t>
            </a:r>
            <a:r>
              <a:rPr b="0" i="0" lang="fr-CA" sz="20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de </a:t>
            </a:r>
            <a:r>
              <a:rPr b="0" i="1" lang="fr-CA" sz="2000" u="none" cap="none" strike="noStrike">
                <a:latin typeface="Calibri"/>
                <a:ea typeface="Calibri"/>
                <a:cs typeface="Calibri"/>
                <a:sym typeface="Calibri"/>
              </a:rPr>
              <a:t>N </a:t>
            </a:r>
            <a:r>
              <a:rPr b="0" i="0" lang="fr-CA" sz="20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observations. Un élément de </a:t>
            </a:r>
            <a:r>
              <a:rPr b="0" i="1" lang="fr-CA" sz="2000" u="none" cap="none" strike="noStrike">
                <a:latin typeface="Calibri"/>
                <a:ea typeface="Calibri"/>
                <a:cs typeface="Calibri"/>
                <a:sym typeface="Calibri"/>
              </a:rPr>
              <a:t>G </a:t>
            </a:r>
            <a:r>
              <a:rPr b="0" i="0" lang="fr-CA" sz="20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est appelé </a:t>
            </a:r>
            <a:r>
              <a:rPr b="0" i="1" lang="fr-CA" sz="20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groupe </a:t>
            </a:r>
            <a:r>
              <a:rPr b="0" i="0" lang="fr-CA" sz="20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(ou </a:t>
            </a:r>
            <a:r>
              <a:rPr b="0" i="1" lang="fr-CA" sz="20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cluster</a:t>
            </a:r>
            <a:r>
              <a:rPr b="0" i="0" lang="fr-CA" sz="20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).  Un groupe, </a:t>
            </a:r>
            <a:r>
              <a:rPr b="0" i="1" lang="fr-CA" sz="2000" u="none" cap="none" strike="noStrike"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="0" baseline="-25000" i="1" lang="fr-CA" sz="2200" u="none" cap="none" strike="noStrike"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="0" i="0" lang="fr-CA" sz="20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 , où </a:t>
            </a:r>
            <a:r>
              <a:rPr b="0" i="0" lang="fr-CA" sz="2000" u="none" cap="none" strike="noStrike">
                <a:latin typeface="Georgia"/>
                <a:ea typeface="Georgia"/>
                <a:cs typeface="Georgia"/>
                <a:sym typeface="Georgia"/>
              </a:rPr>
              <a:t>1</a:t>
            </a:r>
            <a:r>
              <a:rPr b="0" i="0" lang="fr-CA" sz="2000" u="none" cap="none" strike="noStrike">
                <a:latin typeface="Lucida Sans"/>
                <a:ea typeface="Lucida Sans"/>
                <a:cs typeface="Lucida Sans"/>
                <a:sym typeface="Lucida Sans"/>
              </a:rPr>
              <a:t> ≤ </a:t>
            </a:r>
            <a:r>
              <a:rPr b="0" i="1" lang="fr-CA" sz="2000" u="none" cap="none" strike="noStrike"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="0" i="0" lang="fr-CA" sz="2000" u="none" cap="none" strike="noStrike">
                <a:latin typeface="Lucida Sans"/>
                <a:ea typeface="Lucida Sans"/>
                <a:cs typeface="Lucida Sans"/>
                <a:sym typeface="Lucida Sans"/>
              </a:rPr>
              <a:t> ≤ |G|</a:t>
            </a:r>
            <a:r>
              <a:rPr b="0" i="0" lang="fr-CA" sz="20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, correspond à un sous-ensemble d'observations dans </a:t>
            </a:r>
            <a:r>
              <a:rPr b="0" i="0" lang="fr-CA" sz="2000" u="none" cap="none" strike="noStrike">
                <a:latin typeface="Lucida Sans"/>
                <a:ea typeface="Lucida Sans"/>
                <a:cs typeface="Lucida Sans"/>
                <a:sym typeface="Lucida Sans"/>
              </a:rPr>
              <a:t>C</a:t>
            </a:r>
            <a:r>
              <a:rPr b="0" i="0" lang="fr-CA" sz="20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0" i="0" sz="20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06400" marR="736600" rtl="0" algn="l">
              <a:lnSpc>
                <a:spcPct val="102699"/>
              </a:lnSpc>
              <a:spcBef>
                <a:spcPts val="50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PMingLiU-ExtB"/>
              <a:buChar char="❑"/>
            </a:pPr>
            <a:r>
              <a:rPr b="0" i="0" lang="fr-CA" sz="20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Un représentant d'un groupe </a:t>
            </a:r>
            <a:r>
              <a:rPr b="0" i="1" lang="fr-CA" sz="2000" u="none" cap="none" strike="noStrike"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="0" baseline="-25000" i="1" lang="fr-CA" sz="2200" u="none" cap="none" strike="noStrike"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="0" i="0" lang="fr-CA" sz="20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 , généralement son centre de gravité </a:t>
            </a:r>
            <a:r>
              <a:rPr b="1" i="0" lang="fr-CA" sz="2000" u="none" cap="none" strike="noStrike">
                <a:latin typeface="Georgia"/>
                <a:ea typeface="Georgia"/>
                <a:cs typeface="Georgia"/>
                <a:sym typeface="Georgia"/>
              </a:rPr>
              <a:t>r</a:t>
            </a:r>
            <a:r>
              <a:rPr b="0" baseline="-25000" i="1" lang="fr-CA" sz="2200" u="none" cap="none" strike="noStrike"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="0" i="0" lang="fr-CA" sz="20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 , est appelé prototype.</a:t>
            </a:r>
            <a:endParaRPr b="0" i="0" sz="20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09" name="Google Shape;1009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90"/>
          <p:cNvSpPr txBox="1"/>
          <p:nvPr>
            <p:ph idx="11" type="ftr"/>
          </p:nvPr>
        </p:nvSpPr>
        <p:spPr>
          <a:xfrm>
            <a:off x="6433043" y="4908970"/>
            <a:ext cx="2674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91"/>
          <p:cNvSpPr txBox="1"/>
          <p:nvPr/>
        </p:nvSpPr>
        <p:spPr>
          <a:xfrm>
            <a:off x="179855" y="0"/>
            <a:ext cx="1437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CA" sz="1100" u="none" cap="none" strike="noStrike">
                <a:solidFill>
                  <a:srgbClr val="1A208D"/>
                </a:solidFill>
                <a:latin typeface="Georgia"/>
                <a:ea typeface="Georgia"/>
                <a:cs typeface="Georgia"/>
                <a:sym typeface="Georgia"/>
              </a:rPr>
              <a:t>3</a:t>
            </a:r>
            <a:endParaRPr b="0" i="0" sz="1100" u="none" cap="none" strike="noStrike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16" name="Google Shape;1016;p91"/>
          <p:cNvSpPr txBox="1"/>
          <p:nvPr>
            <p:ph type="title"/>
          </p:nvPr>
        </p:nvSpPr>
        <p:spPr>
          <a:xfrm>
            <a:off x="1167174" y="320200"/>
            <a:ext cx="59250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Classification vs. Clustering</a:t>
            </a:r>
            <a:endParaRPr/>
          </a:p>
        </p:txBody>
      </p:sp>
      <p:sp>
        <p:nvSpPr>
          <p:cNvPr id="1017" name="Google Shape;1017;p91"/>
          <p:cNvSpPr txBox="1"/>
          <p:nvPr/>
        </p:nvSpPr>
        <p:spPr>
          <a:xfrm>
            <a:off x="451650" y="831750"/>
            <a:ext cx="8425200" cy="24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075">
            <a:spAutoFit/>
          </a:bodyPr>
          <a:lstStyle/>
          <a:p>
            <a:pPr indent="-298450" lvl="0" marL="342900" marR="25400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1700"/>
              <a:buFont typeface="PMingLiU-ExtB"/>
              <a:buChar char="❑"/>
            </a:pPr>
            <a:r>
              <a:rPr b="0" i="0" lang="fr-CA" sz="17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Dans la </a:t>
            </a:r>
            <a:r>
              <a:rPr b="1" i="0" lang="fr-CA" sz="1700" u="none" cap="none" strike="noStrike">
                <a:latin typeface="Georgia"/>
                <a:ea typeface="Georgia"/>
                <a:cs typeface="Georgia"/>
                <a:sym typeface="Georgia"/>
              </a:rPr>
              <a:t>classification </a:t>
            </a:r>
            <a:r>
              <a:rPr b="0" i="0" lang="fr-CA" sz="17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: nous avons des paires d'exemples constitués par des observations et les étiquettes de classe qui leur sont associées.</a:t>
            </a:r>
            <a:endParaRPr b="0" i="0" sz="17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3050" lvl="1" marL="838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6F8090"/>
              </a:buClr>
              <a:buSzPts val="1500"/>
              <a:buFont typeface="PMingLiU-ExtB"/>
              <a:buChar char="❑"/>
            </a:pPr>
            <a:r>
              <a:rPr b="0" i="0" lang="fr-CA" sz="15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L'information sur la classe est fournie par un expert et l'objectif est le suivant</a:t>
            </a:r>
            <a:endParaRPr b="0" i="0" sz="15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863600" marR="215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 de trouver une fonction de prédiction </a:t>
            </a:r>
            <a:r>
              <a:rPr i="1" lang="fr-CA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fr-CA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</a:t>
            </a:r>
            <a:r>
              <a:rPr lang="fr-CA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baseline="30000" i="1" lang="fr-CA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 </a:t>
            </a:r>
            <a:r>
              <a:rPr lang="fr-CA" sz="16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→ Y </a:t>
            </a:r>
            <a:r>
              <a:rPr lang="fr-CA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qui fait l'association entre les entrées et les sorties selon le principe ERM ou SRM.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863600" rtl="0" algn="l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8" name="Google Shape;1018;p91"/>
          <p:cNvSpPr txBox="1"/>
          <p:nvPr/>
        </p:nvSpPr>
        <p:spPr>
          <a:xfrm>
            <a:off x="451650" y="2311800"/>
            <a:ext cx="82407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863600" marR="0" rtl="0" algn="l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19" name="Google Shape;1019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91"/>
          <p:cNvSpPr txBox="1"/>
          <p:nvPr>
            <p:ph idx="11" type="ftr"/>
          </p:nvPr>
        </p:nvSpPr>
        <p:spPr>
          <a:xfrm>
            <a:off x="6403293" y="4765195"/>
            <a:ext cx="2674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  <p:pic>
        <p:nvPicPr>
          <p:cNvPr id="1021" name="Google Shape;1021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4525" y="1461500"/>
            <a:ext cx="2201189" cy="19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92"/>
          <p:cNvSpPr txBox="1"/>
          <p:nvPr/>
        </p:nvSpPr>
        <p:spPr>
          <a:xfrm>
            <a:off x="179855" y="0"/>
            <a:ext cx="1437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CA" sz="1100" u="none" cap="none" strike="noStrike">
                <a:solidFill>
                  <a:srgbClr val="1A208D"/>
                </a:solidFill>
                <a:latin typeface="Georgia"/>
                <a:ea typeface="Georgia"/>
                <a:cs typeface="Georgia"/>
                <a:sym typeface="Georgia"/>
              </a:rPr>
              <a:t>3</a:t>
            </a:r>
            <a:endParaRPr b="0" i="0" sz="1100" u="none" cap="none" strike="noStrike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27" name="Google Shape;1027;p92"/>
          <p:cNvSpPr txBox="1"/>
          <p:nvPr>
            <p:ph type="title"/>
          </p:nvPr>
        </p:nvSpPr>
        <p:spPr>
          <a:xfrm>
            <a:off x="1167174" y="320200"/>
            <a:ext cx="59250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Classification vs. Clustering</a:t>
            </a:r>
            <a:endParaRPr/>
          </a:p>
        </p:txBody>
      </p:sp>
      <p:sp>
        <p:nvSpPr>
          <p:cNvPr id="1028" name="Google Shape;1028;p92"/>
          <p:cNvSpPr txBox="1"/>
          <p:nvPr/>
        </p:nvSpPr>
        <p:spPr>
          <a:xfrm>
            <a:off x="451650" y="831750"/>
            <a:ext cx="8425200" cy="47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075">
            <a:spAutoFit/>
          </a:bodyPr>
          <a:lstStyle/>
          <a:p>
            <a:pPr indent="-298450" lvl="0" marL="342900" marR="25400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1700"/>
              <a:buFont typeface="PMingLiU-ExtB"/>
              <a:buChar char="❑"/>
            </a:pPr>
            <a:r>
              <a:rPr b="0" i="0" lang="fr-CA" sz="17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Dans la </a:t>
            </a:r>
            <a:r>
              <a:rPr b="1" i="0" lang="fr-CA" sz="1700" u="none" cap="none" strike="noStrike">
                <a:latin typeface="Georgia"/>
                <a:ea typeface="Georgia"/>
                <a:cs typeface="Georgia"/>
                <a:sym typeface="Georgia"/>
              </a:rPr>
              <a:t>classification </a:t>
            </a:r>
            <a:r>
              <a:rPr b="0" i="0" lang="fr-CA" sz="17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: nous avons des paires d'exemples constitués par des observations et les étiquettes de classe qui leur sont associées.</a:t>
            </a:r>
            <a:endParaRPr b="0" i="0" sz="17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3050" lvl="1" marL="838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6F8090"/>
              </a:buClr>
              <a:buSzPts val="1500"/>
              <a:buFont typeface="PMingLiU-ExtB"/>
              <a:buChar char="❑"/>
            </a:pPr>
            <a:r>
              <a:rPr b="0" i="0" lang="fr-CA" sz="15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L'information sur la classe est fournie par un expert et l'objectif est le suivant</a:t>
            </a:r>
            <a:endParaRPr b="0" i="0" sz="15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863600" marR="215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 de trouver une fonction de prédiction </a:t>
            </a:r>
            <a:r>
              <a:rPr i="1" lang="fr-CA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fr-CA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</a:t>
            </a:r>
            <a:r>
              <a:rPr lang="fr-CA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baseline="30000" i="1" lang="fr-CA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 </a:t>
            </a:r>
            <a:r>
              <a:rPr lang="fr-CA" sz="16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→ Y </a:t>
            </a:r>
            <a:r>
              <a:rPr lang="fr-CA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qui fait l'association entre les entrées et les sorties selon le principe ERM ou SRM.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368300" marR="38100" rtl="0" algn="just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1800"/>
              <a:buFont typeface="PMingLiU-ExtB"/>
              <a:buChar char="❑"/>
            </a:pPr>
            <a:r>
              <a:rPr lang="fr-CA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Dans le cas du </a:t>
            </a:r>
            <a:r>
              <a:rPr b="1" lang="fr-CA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clustering</a:t>
            </a:r>
            <a:r>
              <a:rPr lang="fr-CA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il n'y a pas d'informations sur les classes et l'objectif est de trouver des grappes ou des groupes homogènes reflétant la relation entre les observations.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1" marL="863600" rtl="0" algn="just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1600"/>
              <a:buFont typeface="PMingLiU-ExtB"/>
              <a:buChar char="❑"/>
            </a:pPr>
            <a:r>
              <a:rPr lang="fr-CA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L'hypothèse principale ici est que cette relation peut être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863600" marR="114300" rtl="0" algn="just">
              <a:lnSpc>
                <a:spcPct val="119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fr-CA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avec la disposition des exemples dans l'espace caractéristique,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1" marL="863600" marR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1600"/>
              <a:buFont typeface="PMingLiU-ExtB"/>
              <a:buChar char="❑"/>
            </a:pPr>
            <a:r>
              <a:rPr lang="fr-CA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 nombre exact de groupes pour un problème est très difficile à trouver et il est généralement fixé à l'avance à une valeur arbitraire,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1" marL="863600" rtl="0" algn="l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1600"/>
              <a:buFont typeface="PMingLiU-ExtB"/>
              <a:buChar char="❑"/>
            </a:pPr>
            <a:r>
              <a:rPr lang="fr-CA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 partitionnement est généralement effectué de manière itérative et il est principalement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863600" rtl="0" algn="l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dépend de l'initialisation.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9" name="Google Shape;1029;p92"/>
          <p:cNvSpPr txBox="1"/>
          <p:nvPr/>
        </p:nvSpPr>
        <p:spPr>
          <a:xfrm>
            <a:off x="451650" y="2311800"/>
            <a:ext cx="82407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863600" marR="0" rtl="0" algn="l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30" name="Google Shape;1030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92"/>
          <p:cNvSpPr txBox="1"/>
          <p:nvPr>
            <p:ph idx="11" type="ftr"/>
          </p:nvPr>
        </p:nvSpPr>
        <p:spPr>
          <a:xfrm>
            <a:off x="6403293" y="4765195"/>
            <a:ext cx="2674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  <p:pic>
        <p:nvPicPr>
          <p:cNvPr id="1032" name="Google Shape;1032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4525" y="1461500"/>
            <a:ext cx="2201189" cy="19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93"/>
          <p:cNvSpPr txBox="1"/>
          <p:nvPr/>
        </p:nvSpPr>
        <p:spPr>
          <a:xfrm>
            <a:off x="179855" y="0"/>
            <a:ext cx="1437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CA" sz="1100" u="none" cap="none" strike="noStrike">
                <a:solidFill>
                  <a:srgbClr val="1A208D"/>
                </a:solidFill>
                <a:latin typeface="Georgia"/>
                <a:ea typeface="Georgia"/>
                <a:cs typeface="Georgia"/>
                <a:sym typeface="Georgia"/>
              </a:rPr>
              <a:t>4</a:t>
            </a:r>
            <a:endParaRPr b="0" i="0" sz="1100" u="none" cap="none" strike="noStrike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38" name="Google Shape;1038;p93"/>
          <p:cNvSpPr txBox="1"/>
          <p:nvPr>
            <p:ph type="title"/>
          </p:nvPr>
        </p:nvSpPr>
        <p:spPr>
          <a:xfrm>
            <a:off x="1396374" y="320200"/>
            <a:ext cx="57144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Différentes formes de clustering</a:t>
            </a:r>
            <a:endParaRPr/>
          </a:p>
        </p:txBody>
      </p:sp>
      <p:sp>
        <p:nvSpPr>
          <p:cNvPr id="1039" name="Google Shape;1039;p93"/>
          <p:cNvSpPr txBox="1"/>
          <p:nvPr/>
        </p:nvSpPr>
        <p:spPr>
          <a:xfrm>
            <a:off x="688949" y="1261464"/>
            <a:ext cx="7762200" cy="26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50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CA" sz="20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Il existe deux formes principales de 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clustering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partitionnement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b="0" i="0" lang="fr-CA" sz="20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 :</a:t>
            </a:r>
            <a:endParaRPr b="0" i="0" sz="20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520700" marR="419100" rtl="0" algn="l">
              <a:lnSpc>
                <a:spcPct val="102699"/>
              </a:lnSpc>
              <a:spcBef>
                <a:spcPts val="110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Georgia"/>
              <a:buAutoNum type="arabicPeriod"/>
            </a:pPr>
            <a:r>
              <a:rPr b="0" i="0" lang="fr-CA" sz="20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Le </a:t>
            </a:r>
            <a:r>
              <a:rPr b="0" i="0" lang="fr-CA" sz="20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partitionnement </a:t>
            </a:r>
            <a:r>
              <a:rPr b="1" i="1" lang="fr-CA" sz="20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plat</a:t>
            </a:r>
            <a:r>
              <a:rPr b="0" i="0" lang="fr-CA" sz="20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, où les groupes sont censés être indépendants les uns des autres. L'utilisateur choisit ensuite un nombre de groupes et un seuil pour la mesure de similarité.</a:t>
            </a:r>
            <a:endParaRPr b="0" i="0" sz="20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520700" marR="12700" rtl="0" algn="l">
              <a:lnSpc>
                <a:spcPct val="102699"/>
              </a:lnSpc>
              <a:spcBef>
                <a:spcPts val="110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Georgia"/>
              <a:buAutoNum type="arabicPeriod"/>
            </a:pPr>
            <a:r>
              <a:rPr b="0" i="0" lang="fr-CA" sz="20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Le partitionnement </a:t>
            </a:r>
            <a:r>
              <a:rPr b="1" i="1" lang="fr-CA" sz="20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hiérarchique</a:t>
            </a:r>
            <a:r>
              <a:rPr b="0" i="0" lang="fr-CA" sz="20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, où les groupes sont structurés sous la forme d'une taxonomie, qui est en général un arbre binaire (chaque groupe a deux frères et sœurs).</a:t>
            </a:r>
            <a:endParaRPr b="0" i="0" sz="20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40" name="Google Shape;1040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93"/>
          <p:cNvSpPr txBox="1"/>
          <p:nvPr>
            <p:ph idx="11" type="ftr"/>
          </p:nvPr>
        </p:nvSpPr>
        <p:spPr>
          <a:xfrm>
            <a:off x="6433043" y="4908970"/>
            <a:ext cx="2674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94"/>
          <p:cNvSpPr txBox="1"/>
          <p:nvPr/>
        </p:nvSpPr>
        <p:spPr>
          <a:xfrm>
            <a:off x="179855" y="0"/>
            <a:ext cx="1437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CA" sz="1100" u="none" cap="none" strike="noStrike">
                <a:solidFill>
                  <a:srgbClr val="1A208D"/>
                </a:solidFill>
                <a:latin typeface="Georgia"/>
                <a:ea typeface="Georgia"/>
                <a:cs typeface="Georgia"/>
                <a:sym typeface="Georgia"/>
              </a:rPr>
              <a:t>5</a:t>
            </a:r>
            <a:endParaRPr b="0" i="0" sz="1100" u="none" cap="none" strike="noStrike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47" name="Google Shape;1047;p94"/>
          <p:cNvSpPr txBox="1"/>
          <p:nvPr>
            <p:ph type="title"/>
          </p:nvPr>
        </p:nvSpPr>
        <p:spPr>
          <a:xfrm>
            <a:off x="1942226" y="325125"/>
            <a:ext cx="50946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Partitionnement hiérarchique</a:t>
            </a:r>
            <a:endParaRPr/>
          </a:p>
        </p:txBody>
      </p:sp>
      <p:sp>
        <p:nvSpPr>
          <p:cNvPr id="1048" name="Google Shape;1048;p94"/>
          <p:cNvSpPr txBox="1"/>
          <p:nvPr/>
        </p:nvSpPr>
        <p:spPr>
          <a:xfrm>
            <a:off x="968685" y="1301465"/>
            <a:ext cx="7219500" cy="21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25">
            <a:spAutoFit/>
          </a:bodyPr>
          <a:lstStyle/>
          <a:p>
            <a:pPr indent="-317500" lvl="0" marL="342900" marR="127000" rtl="0" algn="l">
              <a:lnSpc>
                <a:spcPct val="108181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PMingLiU-ExtB"/>
              <a:buChar char="❑"/>
            </a:pPr>
            <a:r>
              <a:rPr b="0" i="0" lang="fr-CA" sz="20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La hiérarchie tend à construire un arbre et elle peut être réalisée</a:t>
            </a:r>
            <a:endParaRPr b="0" i="0" sz="20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1" marL="838200" marR="25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6F8090"/>
              </a:buClr>
              <a:buSzPts val="1800"/>
              <a:buFont typeface="PMingLiU-ExtB"/>
              <a:buChar char="❑"/>
            </a:pPr>
            <a:r>
              <a:rPr b="0" i="0" lang="fr-CA" sz="18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de manière </a:t>
            </a:r>
            <a:r>
              <a:rPr b="0" i="1" lang="fr-CA" sz="18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ascendante</a:t>
            </a:r>
            <a:r>
              <a:rPr b="0" i="0" lang="fr-CA" sz="18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, en créant un arbre à partir des observations (techniques agglomératives), ou </a:t>
            </a:r>
            <a:r>
              <a:rPr b="0" i="1" lang="fr-CA" sz="18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descendante</a:t>
            </a:r>
            <a:r>
              <a:rPr b="0" i="0" lang="fr-CA" sz="18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, en créant un arbre à partir de sa racine (techniques divisives).</a:t>
            </a:r>
            <a:endParaRPr b="0" i="0" sz="18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342900" marR="12700" rtl="0" algn="l">
              <a:lnSpc>
                <a:spcPct val="102699"/>
              </a:lnSpc>
              <a:spcBef>
                <a:spcPts val="140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PMingLiU-ExtB"/>
              <a:buChar char="❑"/>
            </a:pPr>
            <a:r>
              <a:rPr b="0" i="0" lang="fr-CA" sz="20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Les méthodes hiérarchiques sont purement déterministes et ne nécessitent pas qu'un nombre de groupes soit fixé à l'avance.</a:t>
            </a:r>
            <a:endParaRPr b="0" i="0" sz="20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49" name="Google Shape;1049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94"/>
          <p:cNvSpPr txBox="1"/>
          <p:nvPr>
            <p:ph idx="11" type="ftr"/>
          </p:nvPr>
        </p:nvSpPr>
        <p:spPr>
          <a:xfrm>
            <a:off x="6433043" y="4908970"/>
            <a:ext cx="2674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95"/>
          <p:cNvSpPr txBox="1"/>
          <p:nvPr/>
        </p:nvSpPr>
        <p:spPr>
          <a:xfrm>
            <a:off x="179855" y="0"/>
            <a:ext cx="1437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CA" sz="1100" u="none" cap="none" strike="noStrike">
                <a:solidFill>
                  <a:srgbClr val="1A208D"/>
                </a:solidFill>
                <a:latin typeface="Georgia"/>
                <a:ea typeface="Georgia"/>
                <a:cs typeface="Georgia"/>
                <a:sym typeface="Georgia"/>
              </a:rPr>
              <a:t>3</a:t>
            </a:r>
            <a:endParaRPr b="0" i="0" sz="1100" u="none" cap="none" strike="noStrike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56" name="Google Shape;1056;p95"/>
          <p:cNvSpPr txBox="1"/>
          <p:nvPr>
            <p:ph type="title"/>
          </p:nvPr>
        </p:nvSpPr>
        <p:spPr>
          <a:xfrm>
            <a:off x="1167174" y="320200"/>
            <a:ext cx="59250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Classification vs Clustering</a:t>
            </a:r>
            <a:endParaRPr/>
          </a:p>
        </p:txBody>
      </p:sp>
      <p:sp>
        <p:nvSpPr>
          <p:cNvPr id="1057" name="Google Shape;1057;p95"/>
          <p:cNvSpPr txBox="1"/>
          <p:nvPr/>
        </p:nvSpPr>
        <p:spPr>
          <a:xfrm>
            <a:off x="451650" y="831750"/>
            <a:ext cx="8425200" cy="47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075">
            <a:spAutoFit/>
          </a:bodyPr>
          <a:lstStyle/>
          <a:p>
            <a:pPr indent="-298450" lvl="0" marL="342900" marR="25400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1700"/>
              <a:buFont typeface="PMingLiU-ExtB"/>
              <a:buChar char="❑"/>
            </a:pPr>
            <a:r>
              <a:rPr b="0" i="0" lang="fr-CA" sz="17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Dans la </a:t>
            </a:r>
            <a:r>
              <a:rPr b="1" i="0" lang="fr-CA" sz="1700" u="none" cap="none" strike="noStrike">
                <a:latin typeface="Georgia"/>
                <a:ea typeface="Georgia"/>
                <a:cs typeface="Georgia"/>
                <a:sym typeface="Georgia"/>
              </a:rPr>
              <a:t>classification </a:t>
            </a:r>
            <a:r>
              <a:rPr b="0" i="0" lang="fr-CA" sz="17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: nous avons des paires d'exemples constitués par des observations et les étiquettes de classe qui leur sont associées.</a:t>
            </a:r>
            <a:endParaRPr b="0" i="0" sz="17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3050" lvl="1" marL="838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6F8090"/>
              </a:buClr>
              <a:buSzPts val="1500"/>
              <a:buFont typeface="PMingLiU-ExtB"/>
              <a:buChar char="❑"/>
            </a:pPr>
            <a:r>
              <a:rPr b="0" i="0" lang="fr-CA" sz="15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L'information sur la classe est fournie par un expert et l'objectif est le suivant</a:t>
            </a:r>
            <a:endParaRPr b="0" i="0" sz="15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863600" marR="215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 de trouver une fonction de prédiction </a:t>
            </a:r>
            <a:r>
              <a:rPr i="1" lang="fr-CA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fr-CA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</a:t>
            </a:r>
            <a:r>
              <a:rPr lang="fr-CA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baseline="30000" i="1" lang="fr-CA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 </a:t>
            </a:r>
            <a:r>
              <a:rPr lang="fr-CA" sz="16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→ Y </a:t>
            </a:r>
            <a:r>
              <a:rPr lang="fr-CA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qui fait l'association entre les entrées et les sorties selon le principe ERM ou SRM.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368300" marR="38100" rtl="0" algn="just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1800"/>
              <a:buFont typeface="PMingLiU-ExtB"/>
              <a:buChar char="❑"/>
            </a:pPr>
            <a:r>
              <a:rPr lang="fr-CA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Dans le cas du </a:t>
            </a:r>
            <a:r>
              <a:rPr b="1" lang="fr-CA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regroupement </a:t>
            </a:r>
            <a:r>
              <a:rPr lang="fr-CA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il n'y a pas d'informations sur les classes et l'objectif est de trouver des grappes ou des groupes homogènes reflétant la relation entre les observations.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1" marL="863600" rtl="0" algn="just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1600"/>
              <a:buFont typeface="PMingLiU-ExtB"/>
              <a:buChar char="❑"/>
            </a:pPr>
            <a:r>
              <a:rPr lang="fr-CA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L'hypothèse principale ici est que cette relation peut être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863600" marR="114300" rtl="0" algn="just">
              <a:lnSpc>
                <a:spcPct val="119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fr-CA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avec la disposition des exemples dans l'espace caractéristique,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1" marL="863600" marR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1600"/>
              <a:buFont typeface="PMingLiU-ExtB"/>
              <a:buChar char="❑"/>
            </a:pPr>
            <a:r>
              <a:rPr lang="fr-CA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 nombre exact de groupes pour un problème est très difficile à trouver et il est généralement fixé à l'avance à une valeur arbitraire,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1" marL="863600" rtl="0" algn="l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1600"/>
              <a:buFont typeface="PMingLiU-ExtB"/>
              <a:buChar char="❑"/>
            </a:pPr>
            <a:r>
              <a:rPr lang="fr-CA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 partitionnement est généralement effectué de manière itérative et il est principalement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863600" rtl="0" algn="l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dépend de l'initialisation.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8" name="Google Shape;1058;p95"/>
          <p:cNvSpPr txBox="1"/>
          <p:nvPr/>
        </p:nvSpPr>
        <p:spPr>
          <a:xfrm>
            <a:off x="451650" y="2311800"/>
            <a:ext cx="82407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863600" marR="0" rtl="0" algn="l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59" name="Google Shape;1059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95"/>
          <p:cNvSpPr txBox="1"/>
          <p:nvPr>
            <p:ph idx="11" type="ftr"/>
          </p:nvPr>
        </p:nvSpPr>
        <p:spPr>
          <a:xfrm>
            <a:off x="6403293" y="4765195"/>
            <a:ext cx="2674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  <p:pic>
        <p:nvPicPr>
          <p:cNvPr id="1061" name="Google Shape;1061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4525" y="1461500"/>
            <a:ext cx="2201189" cy="19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96"/>
          <p:cNvSpPr txBox="1"/>
          <p:nvPr>
            <p:ph type="title"/>
          </p:nvPr>
        </p:nvSpPr>
        <p:spPr>
          <a:xfrm>
            <a:off x="1805651" y="320200"/>
            <a:ext cx="49833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Partitionnement hiérarchique</a:t>
            </a:r>
            <a:endParaRPr/>
          </a:p>
        </p:txBody>
      </p:sp>
      <p:sp>
        <p:nvSpPr>
          <p:cNvPr id="1067" name="Google Shape;1067;p96"/>
          <p:cNvSpPr txBox="1"/>
          <p:nvPr/>
        </p:nvSpPr>
        <p:spPr>
          <a:xfrm>
            <a:off x="892485" y="1301465"/>
            <a:ext cx="7264800" cy="28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25">
            <a:spAutoFit/>
          </a:bodyPr>
          <a:lstStyle/>
          <a:p>
            <a:pPr indent="-317500" lvl="0" marL="342900" marR="165100" rtl="0" algn="l">
              <a:lnSpc>
                <a:spcPct val="108181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PMingLiU-ExtB"/>
              <a:buChar char="❑"/>
            </a:pPr>
            <a:r>
              <a:rPr b="0" i="0" lang="fr-CA" sz="20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La hiérarchie tend à construire un arbre et elle peut être réalisée</a:t>
            </a:r>
            <a:endParaRPr b="0" i="0" sz="20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1" marL="838200" marR="76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6F8090"/>
              </a:buClr>
              <a:buSzPts val="1800"/>
              <a:buFont typeface="PMingLiU-ExtB"/>
              <a:buChar char="❑"/>
            </a:pPr>
            <a:r>
              <a:rPr b="0" i="0" lang="fr-CA" sz="18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de manière </a:t>
            </a:r>
            <a:r>
              <a:rPr b="0" i="1" lang="fr-CA" sz="18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ascendante</a:t>
            </a:r>
            <a:r>
              <a:rPr b="0" i="0" lang="fr-CA" sz="18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, en créant un arbre à partir des observations (techniques agglomératives), ou </a:t>
            </a:r>
            <a:r>
              <a:rPr b="0" i="1" lang="fr-CA" sz="18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descendante</a:t>
            </a:r>
            <a:r>
              <a:rPr b="0" i="0" lang="fr-CA" sz="18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, en créant un arbre à partir de sa racine (techniques divisives).</a:t>
            </a:r>
            <a:endParaRPr b="0" i="0" sz="18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342900" marR="50800" rtl="0" algn="l">
              <a:lnSpc>
                <a:spcPct val="102699"/>
              </a:lnSpc>
              <a:spcBef>
                <a:spcPts val="140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PMingLiU-ExtB"/>
              <a:buChar char="❑"/>
            </a:pPr>
            <a:r>
              <a:rPr b="0" i="0" lang="fr-CA" sz="20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Les méthodes hiérarchiques sont purement déterministes et ne nécessitent pas qu'un nombre de groupes soit fixé à l'avance.</a:t>
            </a:r>
            <a:endParaRPr b="0" i="0" sz="20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342900" marR="12700" rtl="0" algn="l">
              <a:lnSpc>
                <a:spcPct val="102699"/>
              </a:lnSpc>
              <a:spcBef>
                <a:spcPts val="110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PMingLiU-ExtB"/>
              <a:buChar char="❑"/>
            </a:pPr>
            <a:r>
              <a:rPr b="0" i="0" lang="fr-CA" sz="2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 revanche, leur complexité est en général quadratique en nombre d'observations (</a:t>
            </a:r>
            <a:r>
              <a:rPr b="0" i="1" lang="fr-CA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 </a:t>
            </a:r>
            <a:r>
              <a:rPr b="0" i="0" lang="fr-CA" sz="2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!</a:t>
            </a:r>
            <a:endParaRPr b="0" i="0" sz="20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68" name="Google Shape;1068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96"/>
          <p:cNvSpPr txBox="1"/>
          <p:nvPr>
            <p:ph idx="11" type="ftr"/>
          </p:nvPr>
        </p:nvSpPr>
        <p:spPr>
          <a:xfrm>
            <a:off x="6433043" y="4908970"/>
            <a:ext cx="2674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97"/>
          <p:cNvSpPr txBox="1"/>
          <p:nvPr>
            <p:ph type="title"/>
          </p:nvPr>
        </p:nvSpPr>
        <p:spPr>
          <a:xfrm>
            <a:off x="2281900" y="320200"/>
            <a:ext cx="43830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Étapes du clustering</a:t>
            </a:r>
            <a:endParaRPr/>
          </a:p>
        </p:txBody>
      </p:sp>
      <p:sp>
        <p:nvSpPr>
          <p:cNvPr id="1075" name="Google Shape;1075;p97"/>
          <p:cNvSpPr txBox="1"/>
          <p:nvPr/>
        </p:nvSpPr>
        <p:spPr>
          <a:xfrm>
            <a:off x="688949" y="1052312"/>
            <a:ext cx="75810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77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CA" sz="20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Le 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clustering </a:t>
            </a:r>
            <a:r>
              <a:rPr b="0" i="0" lang="fr-CA" sz="20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est un processus itératif comprenant les étapes suivantes :</a:t>
            </a:r>
            <a:endParaRPr b="0" i="0" sz="20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520700" marR="381000" rtl="0" algn="just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Georgia"/>
              <a:buAutoNum type="arabicPeriod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Choisir 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une mesure de similarité et calculez éventuellement une matrice de similarité</a:t>
            </a:r>
            <a:r>
              <a:rPr b="0" i="0" lang="fr-CA" sz="20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0" i="0" sz="20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5207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Georgia"/>
              <a:buAutoNum type="arabicPeriod"/>
            </a:pPr>
            <a:r>
              <a:rPr b="0" i="0" lang="fr-CA" sz="20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Regroupement.</a:t>
            </a:r>
            <a:endParaRPr b="0" i="0" sz="20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1955800" marR="0" rtl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Georgia"/>
              <a:buAutoNum type="alphaLcPeriod"/>
            </a:pPr>
            <a:r>
              <a:rPr b="0" i="0" lang="fr-CA" sz="20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Choisir une famille de méthodes de partitionnement.</a:t>
            </a:r>
            <a:endParaRPr b="0" i="0" sz="20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1955800" marR="0" rtl="0" algn="just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Georgia"/>
              <a:buAutoNum type="alphaLcPeriod"/>
            </a:pPr>
            <a:r>
              <a:rPr b="0" i="0" lang="fr-CA" sz="20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Choisissez un algorithme au sein de cette famille.</a:t>
            </a:r>
            <a:endParaRPr b="0" i="0" sz="20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5207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Georgia"/>
              <a:buAutoNum type="arabicPeriod"/>
            </a:pPr>
            <a:r>
              <a:rPr b="0" i="0" lang="fr-CA" sz="20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Valider les groupes obtenus.</a:t>
            </a:r>
            <a:endParaRPr b="0" i="0" sz="20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520700" marR="520700" rtl="0" algn="just">
              <a:lnSpc>
                <a:spcPct val="102699"/>
              </a:lnSpc>
              <a:spcBef>
                <a:spcPts val="50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Georgia"/>
              <a:buAutoNum type="arabicPeriod"/>
            </a:pPr>
            <a:r>
              <a:rPr b="0" i="0" lang="fr-CA" sz="20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Revenir à l'étape 2, en modifiant les paramètres de l'algorithme de clustering ou de la famille de partitionnement.</a:t>
            </a:r>
            <a:endParaRPr b="0" i="0" sz="20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76" name="Google Shape;1076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p97"/>
          <p:cNvSpPr txBox="1"/>
          <p:nvPr>
            <p:ph idx="11" type="ftr"/>
          </p:nvPr>
        </p:nvSpPr>
        <p:spPr>
          <a:xfrm>
            <a:off x="6433043" y="4908970"/>
            <a:ext cx="2674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/>
        </p:nvSpPr>
        <p:spPr>
          <a:xfrm>
            <a:off x="179855" y="-21668"/>
            <a:ext cx="143583" cy="173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1A208D"/>
                </a:solidFill>
                <a:latin typeface="Georgia"/>
                <a:ea typeface="Georgia"/>
                <a:cs typeface="Georgia"/>
                <a:sym typeface="Georgia"/>
              </a:rPr>
              <a:t>3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2" name="Google Shape;182;p26"/>
          <p:cNvSpPr txBox="1"/>
          <p:nvPr>
            <p:ph type="title"/>
          </p:nvPr>
        </p:nvSpPr>
        <p:spPr>
          <a:xfrm>
            <a:off x="510099" y="320198"/>
            <a:ext cx="81237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1841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Apprentissage et déduction</a:t>
            </a:r>
            <a:endParaRPr/>
          </a:p>
        </p:txBody>
      </p:sp>
      <p:sp>
        <p:nvSpPr>
          <p:cNvPr id="183" name="Google Shape;183;p26"/>
          <p:cNvSpPr txBox="1"/>
          <p:nvPr>
            <p:ph idx="1" type="body"/>
          </p:nvPr>
        </p:nvSpPr>
        <p:spPr>
          <a:xfrm>
            <a:off x="688949" y="1203329"/>
            <a:ext cx="7762200" cy="25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37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Le processus d'inférence se déroule en trois étapes :</a:t>
            </a:r>
            <a:endParaRPr/>
          </a:p>
          <a:p>
            <a:pPr indent="-342900" lvl="0" marL="5207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Georgia"/>
              <a:buAutoNum type="arabicPeriod"/>
            </a:pPr>
            <a:r>
              <a:rPr lang="fr-CA"/>
              <a:t>Observer un phénomène,</a:t>
            </a:r>
            <a:endParaRPr/>
          </a:p>
          <a:p>
            <a:pPr indent="-342900" lvl="0" marL="5207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Georgia"/>
              <a:buAutoNum type="arabicPeriod"/>
            </a:pPr>
            <a:r>
              <a:rPr lang="fr-CA"/>
              <a:t>Construire un modèle du phénomène,</a:t>
            </a:r>
            <a:endParaRPr/>
          </a:p>
          <a:p>
            <a:pPr indent="-342900" lvl="0" marL="5207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Georgia"/>
              <a:buAutoNum type="arabicPeriod"/>
            </a:pPr>
            <a:r>
              <a:rPr lang="fr-CA"/>
              <a:t>Faire des prévisions.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Georgia"/>
              <a:buNone/>
            </a:pPr>
            <a:r>
              <a:t/>
            </a:r>
            <a:endParaRPr/>
          </a:p>
          <a:p>
            <a:pPr indent="-317500" lvl="1" marL="520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Ces étapes interviennent dans plus ou moins toutes les sciences naturelles !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5207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L'objectif de l'apprentissage est d'automatiser ce processus,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4" name="Google Shape;18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6"/>
          <p:cNvSpPr txBox="1"/>
          <p:nvPr>
            <p:ph idx="11" type="ftr"/>
          </p:nvPr>
        </p:nvSpPr>
        <p:spPr>
          <a:xfrm>
            <a:off x="6465643" y="4812220"/>
            <a:ext cx="2674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98"/>
          <p:cNvSpPr txBox="1"/>
          <p:nvPr>
            <p:ph type="title"/>
          </p:nvPr>
        </p:nvSpPr>
        <p:spPr>
          <a:xfrm>
            <a:off x="2460751" y="277450"/>
            <a:ext cx="41118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Mesures de similarité</a:t>
            </a:r>
            <a:endParaRPr/>
          </a:p>
        </p:txBody>
      </p:sp>
      <p:sp>
        <p:nvSpPr>
          <p:cNvPr id="1083" name="Google Shape;1083;p98"/>
          <p:cNvSpPr txBox="1"/>
          <p:nvPr/>
        </p:nvSpPr>
        <p:spPr>
          <a:xfrm>
            <a:off x="5515620" y="1895772"/>
            <a:ext cx="4131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4" name="Google Shape;1084;p98"/>
          <p:cNvSpPr txBox="1"/>
          <p:nvPr/>
        </p:nvSpPr>
        <p:spPr>
          <a:xfrm>
            <a:off x="5466248" y="3438047"/>
            <a:ext cx="1548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5" name="Google Shape;1085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3443" y="3705375"/>
            <a:ext cx="3305282" cy="14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7175" y="2157325"/>
            <a:ext cx="3633076" cy="135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98"/>
          <p:cNvSpPr txBox="1"/>
          <p:nvPr/>
        </p:nvSpPr>
        <p:spPr>
          <a:xfrm>
            <a:off x="812835" y="3138603"/>
            <a:ext cx="44838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5400">
            <a:spAutoFit/>
          </a:bodyPr>
          <a:lstStyle/>
          <a:p>
            <a:pPr indent="0" lvl="0" marL="0" marR="127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PMingLiU-ExtB"/>
              <a:buChar char="❑"/>
            </a:pPr>
            <a:r>
              <a:rPr lang="fr-CA" sz="1800">
                <a:latin typeface="Times New Roman"/>
                <a:ea typeface="Times New Roman"/>
                <a:cs typeface="Times New Roman"/>
                <a:sym typeface="Times New Roman"/>
              </a:rPr>
              <a:t>Similarité de Dice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8" name="Google Shape;1088;p98"/>
          <p:cNvSpPr txBox="1"/>
          <p:nvPr/>
        </p:nvSpPr>
        <p:spPr>
          <a:xfrm>
            <a:off x="688949" y="673675"/>
            <a:ext cx="7655400" cy="17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0" lvl="0" marL="25400" marR="20320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CA" sz="20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Il existe plusieurs mesures de similarité ou de distance, dont les plus courantes sont les suivantes :</a:t>
            </a:r>
            <a:endParaRPr b="0" i="0" sz="20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520700" marR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PMingLiU-ExtB"/>
              <a:buChar char="❑"/>
            </a:pPr>
            <a:r>
              <a:rPr b="0" i="0" lang="fr-CA" sz="18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Mesure de </a:t>
            </a:r>
            <a:r>
              <a:rPr b="0" i="1" lang="fr-CA" sz="18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Jaccard</a:t>
            </a:r>
            <a:r>
              <a:rPr b="0" i="0" lang="fr-CA" sz="18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, qui estime la proportion de termes communs dans deux documents. Dans le cas où les caractéristiques sont comprises entre 0 et 1, cette mesure prend la forme suivante :</a:t>
            </a:r>
            <a:endParaRPr b="0" i="0" sz="18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2098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 thruBlk="1"/>
  </p:transition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99"/>
          <p:cNvSpPr txBox="1"/>
          <p:nvPr>
            <p:ph type="title"/>
          </p:nvPr>
        </p:nvSpPr>
        <p:spPr>
          <a:xfrm>
            <a:off x="2795351" y="320200"/>
            <a:ext cx="43161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Mesures de similarité</a:t>
            </a:r>
            <a:endParaRPr/>
          </a:p>
        </p:txBody>
      </p:sp>
      <p:sp>
        <p:nvSpPr>
          <p:cNvPr id="1094" name="Google Shape;1094;p99"/>
          <p:cNvSpPr txBox="1"/>
          <p:nvPr/>
        </p:nvSpPr>
        <p:spPr>
          <a:xfrm>
            <a:off x="892474" y="833275"/>
            <a:ext cx="32274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-317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PMingLiU-ExtB"/>
              <a:buChar char="❑"/>
            </a:pPr>
            <a:r>
              <a:rPr lang="fr-CA" sz="1800">
                <a:latin typeface="Times New Roman"/>
                <a:ea typeface="Times New Roman"/>
                <a:cs typeface="Times New Roman"/>
                <a:sym typeface="Times New Roman"/>
              </a:rPr>
              <a:t>la similitude du </a:t>
            </a:r>
            <a:r>
              <a:rPr i="1" lang="fr-CA" sz="1800">
                <a:latin typeface="Times New Roman"/>
                <a:ea typeface="Times New Roman"/>
                <a:cs typeface="Times New Roman"/>
                <a:sym typeface="Times New Roman"/>
              </a:rPr>
              <a:t>cosinus</a:t>
            </a:r>
            <a:r>
              <a:rPr lang="fr-CA" sz="1800">
                <a:latin typeface="Times New Roman"/>
                <a:ea typeface="Times New Roman"/>
                <a:cs typeface="Times New Roman"/>
                <a:sym typeface="Times New Roman"/>
              </a:rPr>
              <a:t>, écrit: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5" name="Google Shape;1095;p99"/>
          <p:cNvSpPr txBox="1"/>
          <p:nvPr/>
        </p:nvSpPr>
        <p:spPr>
          <a:xfrm>
            <a:off x="892485" y="2675274"/>
            <a:ext cx="51399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350">
            <a:spAutoFit/>
          </a:bodyPr>
          <a:lstStyle/>
          <a:p>
            <a:pPr indent="-317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2200"/>
              <a:buFont typeface="PMingLiU-ExtB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La </a:t>
            </a:r>
            <a:r>
              <a:rPr lang="fr-CA" sz="1800">
                <a:latin typeface="Times New Roman"/>
                <a:ea typeface="Times New Roman"/>
                <a:cs typeface="Times New Roman"/>
                <a:sym typeface="Times New Roman"/>
              </a:rPr>
              <a:t>distance </a:t>
            </a:r>
            <a:r>
              <a:rPr i="1" lang="fr-CA" sz="1800">
                <a:latin typeface="Times New Roman"/>
                <a:ea typeface="Times New Roman"/>
                <a:cs typeface="Times New Roman"/>
                <a:sym typeface="Times New Roman"/>
              </a:rPr>
              <a:t>euclidienne </a:t>
            </a: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est donnée par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12700" rtl="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6" name="Google Shape;1096;p99"/>
          <p:cNvSpPr txBox="1"/>
          <p:nvPr/>
        </p:nvSpPr>
        <p:spPr>
          <a:xfrm>
            <a:off x="1216017" y="3726835"/>
            <a:ext cx="7213200" cy="10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438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0" lvl="0" marL="25400" marR="12700" rtl="0" algn="l">
              <a:lnSpc>
                <a:spcPct val="1026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Cette distance est ensuite transformée en une mesure de similarité, en utilisant par exemple son opposé.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97" name="Google Shape;1097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99"/>
          <p:cNvSpPr txBox="1"/>
          <p:nvPr>
            <p:ph idx="11" type="ftr"/>
          </p:nvPr>
        </p:nvSpPr>
        <p:spPr>
          <a:xfrm>
            <a:off x="6433043" y="4908970"/>
            <a:ext cx="2674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  <p:pic>
        <p:nvPicPr>
          <p:cNvPr id="1099" name="Google Shape;1099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9375" y="1163287"/>
            <a:ext cx="3636900" cy="1566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0379" y="3081650"/>
            <a:ext cx="4703248" cy="106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00"/>
          <p:cNvSpPr txBox="1"/>
          <p:nvPr/>
        </p:nvSpPr>
        <p:spPr>
          <a:xfrm>
            <a:off x="179855" y="0"/>
            <a:ext cx="1437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1A208D"/>
                </a:solidFill>
                <a:latin typeface="Georgia"/>
                <a:ea typeface="Georgia"/>
                <a:cs typeface="Georgia"/>
                <a:sym typeface="Georgia"/>
              </a:rPr>
              <a:t>9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06" name="Google Shape;1106;p100"/>
          <p:cNvSpPr txBox="1"/>
          <p:nvPr>
            <p:ph type="title"/>
          </p:nvPr>
        </p:nvSpPr>
        <p:spPr>
          <a:xfrm>
            <a:off x="1266052" y="320198"/>
            <a:ext cx="66087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Clustering  </a:t>
            </a:r>
            <a:r>
              <a:rPr lang="fr-CA"/>
              <a:t>K-means [</a:t>
            </a:r>
            <a:r>
              <a:rPr lang="fr-CA" u="sng">
                <a:solidFill>
                  <a:schemeClr val="hlink"/>
                </a:solidFill>
                <a:hlinkClick/>
              </a:rPr>
              <a:t>McQueen, 1967</a:t>
            </a:r>
            <a:r>
              <a:rPr lang="fr-CA"/>
              <a:t>]</a:t>
            </a:r>
            <a:endParaRPr/>
          </a:p>
        </p:txBody>
      </p:sp>
      <p:sp>
        <p:nvSpPr>
          <p:cNvPr id="1107" name="Google Shape;1107;p100"/>
          <p:cNvSpPr txBox="1"/>
          <p:nvPr/>
        </p:nvSpPr>
        <p:spPr>
          <a:xfrm>
            <a:off x="867295" y="720674"/>
            <a:ext cx="7019100" cy="9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-317500" lvl="0" marL="368300" marR="38100" rtl="0" algn="just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PMingLiU-ExtB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L'algorithme K-means tend à trouver la partition pour laquelle la distance moyenne entre les différents groupes est minimisée(inertie interclasse) :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8" name="Google Shape;1108;p100"/>
          <p:cNvSpPr txBox="1"/>
          <p:nvPr/>
        </p:nvSpPr>
        <p:spPr>
          <a:xfrm>
            <a:off x="867296" y="2442575"/>
            <a:ext cx="69822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775">
            <a:spAutoFit/>
          </a:bodyPr>
          <a:lstStyle/>
          <a:p>
            <a:pPr indent="-317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PMingLiU-ExtB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A partir d'un ensemble initial de centroïdes </a:t>
            </a: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b="1" lang="fr-CA" sz="2000">
                <a:latin typeface="Georgia"/>
                <a:ea typeface="Georgia"/>
                <a:cs typeface="Georgia"/>
                <a:sym typeface="Georgia"/>
              </a:rPr>
              <a:t>r </a:t>
            </a:r>
            <a:r>
              <a:rPr lang="fr-CA" sz="2000">
                <a:latin typeface="Georgia"/>
                <a:ea typeface="Georgia"/>
                <a:cs typeface="Georgia"/>
                <a:sym typeface="Georgia"/>
              </a:rPr>
              <a:t>), de manière itérative, l’algorithme :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09" name="Google Shape;1109;p100"/>
          <p:cNvSpPr txBox="1"/>
          <p:nvPr/>
        </p:nvSpPr>
        <p:spPr>
          <a:xfrm>
            <a:off x="1303250" y="2701050"/>
            <a:ext cx="6883800" cy="9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775">
            <a:spAutoFit/>
          </a:bodyPr>
          <a:lstStyle/>
          <a:p>
            <a:pPr indent="0" lvl="0" marL="0" marR="0" rtl="0" algn="l">
              <a:lnSpc>
                <a:spcPct val="11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520700" marR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1800"/>
              <a:buFont typeface="PMingLiU-ExtB"/>
              <a:buChar char="❑"/>
            </a:pPr>
            <a:r>
              <a:rPr lang="fr-CA" sz="1800">
                <a:latin typeface="Times New Roman"/>
                <a:ea typeface="Times New Roman"/>
                <a:cs typeface="Times New Roman"/>
                <a:sym typeface="Times New Roman"/>
              </a:rPr>
              <a:t>Trouve de nouveaux clusters en affectant chaque observation au centroïde dont elle est la plus proche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0" name="Google Shape;1110;p100"/>
          <p:cNvSpPr txBox="1"/>
          <p:nvPr/>
        </p:nvSpPr>
        <p:spPr>
          <a:xfrm>
            <a:off x="1408194" y="3990945"/>
            <a:ext cx="6423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-292100" lvl="0" marL="317500" marR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1800"/>
              <a:buFont typeface="PMingLiU-ExtB"/>
              <a:buChar char="❑"/>
            </a:pPr>
            <a:r>
              <a:rPr lang="fr-CA" sz="1800">
                <a:latin typeface="Times New Roman"/>
                <a:ea typeface="Times New Roman"/>
                <a:cs typeface="Times New Roman"/>
                <a:sym typeface="Times New Roman"/>
              </a:rPr>
              <a:t>estime de nouveaux centroïdes pour les clusters qui ont été trouvées :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11" name="Google Shape;1111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6525" y="1628865"/>
            <a:ext cx="3037700" cy="779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0141" y="3665375"/>
            <a:ext cx="5552658" cy="41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3250" y="4312875"/>
            <a:ext cx="2833025" cy="83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101"/>
          <p:cNvSpPr txBox="1"/>
          <p:nvPr/>
        </p:nvSpPr>
        <p:spPr>
          <a:xfrm>
            <a:off x="133757" y="0"/>
            <a:ext cx="2355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19" name="Google Shape;1119;p101"/>
          <p:cNvSpPr txBox="1"/>
          <p:nvPr/>
        </p:nvSpPr>
        <p:spPr>
          <a:xfrm>
            <a:off x="2110770" y="439273"/>
            <a:ext cx="34902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fr-CA" sz="2500">
                <a:solidFill>
                  <a:srgbClr val="00688A"/>
                </a:solidFill>
                <a:latin typeface="Georgia"/>
                <a:ea typeface="Georgia"/>
                <a:cs typeface="Georgia"/>
                <a:sym typeface="Georgia"/>
              </a:rPr>
              <a:t>Clustering  K-means</a:t>
            </a:r>
            <a:endParaRPr sz="25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1120" name="Google Shape;1120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2030" y="1220741"/>
            <a:ext cx="4045243" cy="2722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101"/>
          <p:cNvSpPr txBox="1"/>
          <p:nvPr>
            <p:ph idx="11" type="ftr"/>
          </p:nvPr>
        </p:nvSpPr>
        <p:spPr>
          <a:xfrm>
            <a:off x="6433043" y="4908970"/>
            <a:ext cx="2674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" name="Google Shape;1127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7736" y="1210251"/>
            <a:ext cx="4045243" cy="2748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102"/>
          <p:cNvSpPr txBox="1"/>
          <p:nvPr>
            <p:ph idx="11" type="ftr"/>
          </p:nvPr>
        </p:nvSpPr>
        <p:spPr>
          <a:xfrm>
            <a:off x="6433043" y="4908970"/>
            <a:ext cx="2674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  <p:sp>
        <p:nvSpPr>
          <p:cNvPr id="1130" name="Google Shape;1130;p102"/>
          <p:cNvSpPr txBox="1"/>
          <p:nvPr/>
        </p:nvSpPr>
        <p:spPr>
          <a:xfrm>
            <a:off x="2110770" y="439273"/>
            <a:ext cx="34902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CA" sz="2500">
                <a:solidFill>
                  <a:srgbClr val="00688A"/>
                </a:solidFill>
                <a:latin typeface="Georgia"/>
                <a:ea typeface="Georgia"/>
                <a:cs typeface="Georgia"/>
                <a:sym typeface="Georgia"/>
              </a:rPr>
              <a:t>Clustering  K-means</a:t>
            </a:r>
            <a:endParaRPr sz="25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  <p:transition>
    <p:fade thruBlk="1"/>
  </p:transition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3653" y="1240018"/>
            <a:ext cx="4044771" cy="267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Google Shape;1136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103"/>
          <p:cNvSpPr txBox="1"/>
          <p:nvPr>
            <p:ph idx="11" type="ftr"/>
          </p:nvPr>
        </p:nvSpPr>
        <p:spPr>
          <a:xfrm>
            <a:off x="6433043" y="4908970"/>
            <a:ext cx="2674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  <p:sp>
        <p:nvSpPr>
          <p:cNvPr id="1138" name="Google Shape;1138;p103"/>
          <p:cNvSpPr txBox="1"/>
          <p:nvPr/>
        </p:nvSpPr>
        <p:spPr>
          <a:xfrm>
            <a:off x="2110770" y="439273"/>
            <a:ext cx="34902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CA" sz="2500">
                <a:solidFill>
                  <a:srgbClr val="00688A"/>
                </a:solidFill>
                <a:latin typeface="Georgia"/>
                <a:ea typeface="Georgia"/>
                <a:cs typeface="Georgia"/>
                <a:sym typeface="Georgia"/>
              </a:rPr>
              <a:t>Clustering  K-means</a:t>
            </a:r>
            <a:endParaRPr sz="25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  <p:transition>
    <p:fade thruBlk="1"/>
  </p:transition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3" name="Google Shape;1143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9410" y="1220661"/>
            <a:ext cx="4044921" cy="2722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104"/>
          <p:cNvSpPr txBox="1"/>
          <p:nvPr>
            <p:ph idx="11" type="ftr"/>
          </p:nvPr>
        </p:nvSpPr>
        <p:spPr>
          <a:xfrm>
            <a:off x="6433043" y="4908970"/>
            <a:ext cx="2674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  <p:sp>
        <p:nvSpPr>
          <p:cNvPr id="1146" name="Google Shape;1146;p104"/>
          <p:cNvSpPr txBox="1"/>
          <p:nvPr/>
        </p:nvSpPr>
        <p:spPr>
          <a:xfrm>
            <a:off x="2110770" y="439273"/>
            <a:ext cx="34902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CA" sz="2500">
                <a:solidFill>
                  <a:srgbClr val="00688A"/>
                </a:solidFill>
                <a:latin typeface="Georgia"/>
                <a:ea typeface="Georgia"/>
                <a:cs typeface="Georgia"/>
                <a:sym typeface="Georgia"/>
              </a:rPr>
              <a:t>Clustering  K-means</a:t>
            </a:r>
            <a:endParaRPr sz="25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  <p:transition>
    <p:fade thruBlk="1"/>
  </p:transition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1" name="Google Shape;1151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5162" y="1213205"/>
            <a:ext cx="4044771" cy="2741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105"/>
          <p:cNvSpPr txBox="1"/>
          <p:nvPr>
            <p:ph idx="11" type="ftr"/>
          </p:nvPr>
        </p:nvSpPr>
        <p:spPr>
          <a:xfrm>
            <a:off x="6469793" y="4866795"/>
            <a:ext cx="2674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  <p:sp>
        <p:nvSpPr>
          <p:cNvPr id="1154" name="Google Shape;1154;p105"/>
          <p:cNvSpPr txBox="1"/>
          <p:nvPr/>
        </p:nvSpPr>
        <p:spPr>
          <a:xfrm>
            <a:off x="2110770" y="439273"/>
            <a:ext cx="34902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CA" sz="2500">
                <a:solidFill>
                  <a:srgbClr val="00688A"/>
                </a:solidFill>
                <a:latin typeface="Georgia"/>
                <a:ea typeface="Georgia"/>
                <a:cs typeface="Georgia"/>
                <a:sym typeface="Georgia"/>
              </a:rPr>
              <a:t>Clustering  K-means</a:t>
            </a:r>
            <a:endParaRPr sz="25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  <p:transition>
    <p:fade thruBlk="1"/>
  </p:transition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9" name="Google Shape;1159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0774" y="1229634"/>
            <a:ext cx="4044921" cy="2700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106"/>
          <p:cNvSpPr txBox="1"/>
          <p:nvPr>
            <p:ph idx="11" type="ftr"/>
          </p:nvPr>
        </p:nvSpPr>
        <p:spPr>
          <a:xfrm>
            <a:off x="6433043" y="4908970"/>
            <a:ext cx="2674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  <p:sp>
        <p:nvSpPr>
          <p:cNvPr id="1162" name="Google Shape;1162;p106"/>
          <p:cNvSpPr txBox="1"/>
          <p:nvPr/>
        </p:nvSpPr>
        <p:spPr>
          <a:xfrm>
            <a:off x="2110770" y="439273"/>
            <a:ext cx="34902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CA" sz="2500">
                <a:solidFill>
                  <a:srgbClr val="00688A"/>
                </a:solidFill>
                <a:latin typeface="Georgia"/>
                <a:ea typeface="Georgia"/>
                <a:cs typeface="Georgia"/>
                <a:sym typeface="Georgia"/>
              </a:rPr>
              <a:t>Clustering  K-means</a:t>
            </a:r>
            <a:endParaRPr sz="25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  <p:transition>
    <p:fade thruBlk="1"/>
  </p:transition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" name="Google Shape;1167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0865" y="1235605"/>
            <a:ext cx="4044771" cy="2685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107"/>
          <p:cNvSpPr txBox="1"/>
          <p:nvPr>
            <p:ph idx="11" type="ftr"/>
          </p:nvPr>
        </p:nvSpPr>
        <p:spPr>
          <a:xfrm>
            <a:off x="6433043" y="4908970"/>
            <a:ext cx="2674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  <p:sp>
        <p:nvSpPr>
          <p:cNvPr id="1170" name="Google Shape;1170;p107"/>
          <p:cNvSpPr txBox="1"/>
          <p:nvPr/>
        </p:nvSpPr>
        <p:spPr>
          <a:xfrm>
            <a:off x="2110770" y="439273"/>
            <a:ext cx="34902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CA" sz="2500">
                <a:solidFill>
                  <a:srgbClr val="00688A"/>
                </a:solidFill>
                <a:latin typeface="Georgia"/>
                <a:ea typeface="Georgia"/>
                <a:cs typeface="Georgia"/>
                <a:sym typeface="Georgia"/>
              </a:rPr>
              <a:t>Clustering  K-means</a:t>
            </a:r>
            <a:endParaRPr sz="25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/>
        </p:nvSpPr>
        <p:spPr>
          <a:xfrm>
            <a:off x="179855" y="-21668"/>
            <a:ext cx="143583" cy="173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1A208D"/>
                </a:solidFill>
                <a:latin typeface="Georgia"/>
                <a:ea typeface="Georgia"/>
                <a:cs typeface="Georgia"/>
                <a:sym typeface="Georgia"/>
              </a:rPr>
              <a:t>3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1" name="Google Shape;191;p27"/>
          <p:cNvSpPr txBox="1"/>
          <p:nvPr>
            <p:ph type="title"/>
          </p:nvPr>
        </p:nvSpPr>
        <p:spPr>
          <a:xfrm>
            <a:off x="510099" y="320198"/>
            <a:ext cx="81237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1841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Apprentissage et déduction</a:t>
            </a:r>
            <a:endParaRPr/>
          </a:p>
        </p:txBody>
      </p:sp>
      <p:sp>
        <p:nvSpPr>
          <p:cNvPr id="192" name="Google Shape;192;p27"/>
          <p:cNvSpPr txBox="1"/>
          <p:nvPr>
            <p:ph idx="1" type="body"/>
          </p:nvPr>
        </p:nvSpPr>
        <p:spPr>
          <a:xfrm>
            <a:off x="817800" y="1006725"/>
            <a:ext cx="7680900" cy="38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37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Le processus d'inférence se déroule en trois étapes :</a:t>
            </a:r>
            <a:endParaRPr/>
          </a:p>
          <a:p>
            <a:pPr indent="-342900" lvl="0" marL="5207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Georgia"/>
              <a:buAutoNum type="arabicPeriod"/>
            </a:pPr>
            <a:r>
              <a:rPr lang="fr-CA"/>
              <a:t>Observer un phénomène,</a:t>
            </a:r>
            <a:endParaRPr/>
          </a:p>
          <a:p>
            <a:pPr indent="-342900" lvl="0" marL="5207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Georgia"/>
              <a:buAutoNum type="arabicPeriod"/>
            </a:pPr>
            <a:r>
              <a:rPr lang="fr-CA"/>
              <a:t>Construire un modèle du phénomène,</a:t>
            </a:r>
            <a:endParaRPr/>
          </a:p>
          <a:p>
            <a:pPr indent="-342900" lvl="0" marL="5207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Georgia"/>
              <a:buAutoNum type="arabicPeriod"/>
            </a:pPr>
            <a:r>
              <a:rPr lang="fr-CA"/>
              <a:t>Faire des prévisions.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Georgia"/>
              <a:buNone/>
            </a:pPr>
            <a:r>
              <a:t/>
            </a:r>
            <a:endParaRPr/>
          </a:p>
          <a:p>
            <a:pPr indent="-317500" lvl="1" marL="520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Ces étapes interviennent dans plus ou moins toutes les sciences naturelles !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5207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L'objectif de l'apprentissage est d'automatiser ce processus,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5207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F8090"/>
              </a:buClr>
              <a:buSzPts val="2000"/>
              <a:buFont typeface="Arial"/>
              <a:buChar char="❑"/>
            </a:pPr>
            <a:r>
              <a:rPr lang="fr-CA" sz="2000">
                <a:latin typeface="Times New Roman"/>
                <a:ea typeface="Times New Roman"/>
                <a:cs typeface="Times New Roman"/>
                <a:sym typeface="Times New Roman"/>
              </a:rPr>
              <a:t>L'objectif de la théorie de l'apprentissage est de formaliser le processus.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3" name="Google Shape;19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57389"/>
            <a:ext cx="7711741" cy="93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7"/>
          <p:cNvSpPr txBox="1"/>
          <p:nvPr>
            <p:ph idx="11" type="ftr"/>
          </p:nvPr>
        </p:nvSpPr>
        <p:spPr>
          <a:xfrm>
            <a:off x="6465643" y="4815220"/>
            <a:ext cx="2674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Principes fondamentaux de l'apprentissage automatique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108"/>
          <p:cNvSpPr txBox="1"/>
          <p:nvPr/>
        </p:nvSpPr>
        <p:spPr>
          <a:xfrm>
            <a:off x="2110770" y="439273"/>
            <a:ext cx="34902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CA" sz="2500">
                <a:solidFill>
                  <a:srgbClr val="00688A"/>
                </a:solidFill>
                <a:latin typeface="Georgia"/>
                <a:ea typeface="Georgia"/>
                <a:cs typeface="Georgia"/>
                <a:sym typeface="Georgia"/>
              </a:rPr>
              <a:t>Clustering  K-means</a:t>
            </a:r>
            <a:endParaRPr sz="25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176" name="Google Shape;1176;p108"/>
          <p:cNvSpPr txBox="1"/>
          <p:nvPr>
            <p:ph idx="1" type="body"/>
          </p:nvPr>
        </p:nvSpPr>
        <p:spPr>
          <a:xfrm>
            <a:off x="457200" y="1183004"/>
            <a:ext cx="3977700" cy="30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CA"/>
              <a:t>Choix du nombre de clusters </a:t>
            </a:r>
            <a:endParaRPr b="1"/>
          </a:p>
        </p:txBody>
      </p:sp>
      <p:sp>
        <p:nvSpPr>
          <p:cNvPr id="1177" name="Google Shape;1177;p108"/>
          <p:cNvSpPr txBox="1"/>
          <p:nvPr>
            <p:ph idx="2" type="body"/>
          </p:nvPr>
        </p:nvSpPr>
        <p:spPr>
          <a:xfrm>
            <a:off x="355950" y="1912225"/>
            <a:ext cx="3977700" cy="3074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87350" lvl="0" marL="457200" marR="38100" rtl="0" algn="just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fr-CA"/>
              <a:t>L’exécution de l’algorithme K-means nécessite de fournir en entrée le nombre </a:t>
            </a:r>
            <a:r>
              <a:rPr b="1" lang="fr-CA"/>
              <a:t>K</a:t>
            </a:r>
            <a:r>
              <a:rPr lang="fr-CA"/>
              <a:t> de clusters souhaites.</a:t>
            </a:r>
            <a:endParaRPr/>
          </a:p>
          <a:p>
            <a:pPr indent="-387350" lvl="0" marL="457200" marR="38100" rtl="0" algn="just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fr-CA"/>
              <a:t>En pratique ce nombre de clusters est inconnu</a:t>
            </a:r>
            <a:endParaRPr/>
          </a:p>
          <a:p>
            <a:pPr indent="-387350" lvl="0" marL="457200" marR="38100" rtl="0" algn="just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fr-CA"/>
              <a:t>L’estimation se fait en exécutant l’algorithme avec plusieurs valeurs de K.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09"/>
          <p:cNvSpPr txBox="1"/>
          <p:nvPr/>
        </p:nvSpPr>
        <p:spPr>
          <a:xfrm>
            <a:off x="2110770" y="439273"/>
            <a:ext cx="34902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CA" sz="2500">
                <a:solidFill>
                  <a:srgbClr val="00688A"/>
                </a:solidFill>
                <a:latin typeface="Georgia"/>
                <a:ea typeface="Georgia"/>
                <a:cs typeface="Georgia"/>
                <a:sym typeface="Georgia"/>
              </a:rPr>
              <a:t>Clustering  K-means</a:t>
            </a:r>
            <a:endParaRPr sz="25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183" name="Google Shape;1183;p109"/>
          <p:cNvSpPr txBox="1"/>
          <p:nvPr>
            <p:ph idx="1" type="body"/>
          </p:nvPr>
        </p:nvSpPr>
        <p:spPr>
          <a:xfrm>
            <a:off x="457200" y="1183004"/>
            <a:ext cx="3977700" cy="30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CA"/>
              <a:t>Choix du nombre de clusters </a:t>
            </a:r>
            <a:endParaRPr b="1"/>
          </a:p>
        </p:txBody>
      </p:sp>
      <p:sp>
        <p:nvSpPr>
          <p:cNvPr id="1184" name="Google Shape;1184;p109"/>
          <p:cNvSpPr txBox="1"/>
          <p:nvPr>
            <p:ph idx="2" type="body"/>
          </p:nvPr>
        </p:nvSpPr>
        <p:spPr>
          <a:xfrm>
            <a:off x="355950" y="1912225"/>
            <a:ext cx="3977700" cy="3074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87350" lvl="0" marL="457200" marR="38100" rtl="0" algn="just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fr-CA"/>
              <a:t>L’exécution de l’algorithme K-means nécessite de fournir en entrée le nombre </a:t>
            </a:r>
            <a:r>
              <a:rPr b="1" lang="fr-CA"/>
              <a:t>K</a:t>
            </a:r>
            <a:r>
              <a:rPr lang="fr-CA"/>
              <a:t> de clusters souhaites.</a:t>
            </a:r>
            <a:endParaRPr/>
          </a:p>
          <a:p>
            <a:pPr indent="-387350" lvl="0" marL="457200" marR="38100" rtl="0" algn="just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fr-CA"/>
              <a:t>En pratique ce nombre de clusters est inconnu</a:t>
            </a:r>
            <a:endParaRPr/>
          </a:p>
          <a:p>
            <a:pPr indent="-387350" lvl="0" marL="457200" marR="38100" rtl="0" algn="just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fr-CA"/>
              <a:t>L’estimation se fait en exécutant l’algorithme avec plusieurs valeurs de K.</a:t>
            </a:r>
            <a:endParaRPr/>
          </a:p>
        </p:txBody>
      </p:sp>
      <p:sp>
        <p:nvSpPr>
          <p:cNvPr id="1185" name="Google Shape;1185;p109"/>
          <p:cNvSpPr txBox="1"/>
          <p:nvPr>
            <p:ph idx="2" type="body"/>
          </p:nvPr>
        </p:nvSpPr>
        <p:spPr>
          <a:xfrm>
            <a:off x="4660650" y="2027425"/>
            <a:ext cx="3977700" cy="1335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87350" lvl="0" marL="457200" marR="38100" rtl="0" algn="just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fr-CA"/>
              <a:t>Pour chacune des exécution, </a:t>
            </a:r>
            <a:r>
              <a:rPr lang="fr-CA"/>
              <a:t>relever la valeur de l’inertie est interclasse</a:t>
            </a:r>
            <a:endParaRPr/>
          </a:p>
          <a:p>
            <a:pPr indent="0" lvl="0" marL="0" marR="38100" rtl="0" algn="just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	</a:t>
            </a:r>
            <a:endParaRPr/>
          </a:p>
        </p:txBody>
      </p:sp>
      <p:pic>
        <p:nvPicPr>
          <p:cNvPr id="1186" name="Google Shape;1186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0650" y="3146915"/>
            <a:ext cx="3037700" cy="779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110"/>
          <p:cNvSpPr txBox="1"/>
          <p:nvPr/>
        </p:nvSpPr>
        <p:spPr>
          <a:xfrm>
            <a:off x="2110770" y="439273"/>
            <a:ext cx="34902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CA" sz="2500">
                <a:solidFill>
                  <a:srgbClr val="00688A"/>
                </a:solidFill>
                <a:latin typeface="Georgia"/>
                <a:ea typeface="Georgia"/>
                <a:cs typeface="Georgia"/>
                <a:sym typeface="Georgia"/>
              </a:rPr>
              <a:t>Clustering  K-means</a:t>
            </a:r>
            <a:endParaRPr sz="25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192" name="Google Shape;1192;p110"/>
          <p:cNvSpPr txBox="1"/>
          <p:nvPr>
            <p:ph idx="1" type="body"/>
          </p:nvPr>
        </p:nvSpPr>
        <p:spPr>
          <a:xfrm>
            <a:off x="457200" y="1183004"/>
            <a:ext cx="3977700" cy="615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CA"/>
              <a:t>Choix du nombre de clusters : Méthode Elbow (coude) </a:t>
            </a:r>
            <a:endParaRPr b="1"/>
          </a:p>
        </p:txBody>
      </p:sp>
      <p:pic>
        <p:nvPicPr>
          <p:cNvPr id="1193" name="Google Shape;119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0350" y="1640273"/>
            <a:ext cx="4404300" cy="327364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110"/>
          <p:cNvSpPr txBox="1"/>
          <p:nvPr>
            <p:ph idx="2" type="body"/>
          </p:nvPr>
        </p:nvSpPr>
        <p:spPr>
          <a:xfrm>
            <a:off x="355950" y="1912225"/>
            <a:ext cx="3977700" cy="1651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87350" lvl="0" marL="457200" marR="38100" rtl="0" algn="just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fr-CA"/>
              <a:t>Identifier sur la courbe le point où la courbe forme un coude, ce qui correspond à un équilibre entre l’inertie interclasse et l’inertie intraclasse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